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16"/>
  </p:notesMasterIdLst>
  <p:sldIdLst>
    <p:sldId id="256" r:id="rId2"/>
    <p:sldId id="295" r:id="rId3"/>
    <p:sldId id="291" r:id="rId4"/>
    <p:sldId id="292" r:id="rId5"/>
    <p:sldId id="289" r:id="rId6"/>
    <p:sldId id="296" r:id="rId7"/>
    <p:sldId id="298" r:id="rId8"/>
    <p:sldId id="299" r:id="rId9"/>
    <p:sldId id="306" r:id="rId10"/>
    <p:sldId id="315" r:id="rId11"/>
    <p:sldId id="319" r:id="rId12"/>
    <p:sldId id="310" r:id="rId13"/>
    <p:sldId id="264" r:id="rId14"/>
    <p:sldId id="29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90" d="100"/>
          <a:sy n="90" d="100"/>
        </p:scale>
        <p:origin x="57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330B0-89A3-4B46-B79A-658593A15BDE}" type="datetimeFigureOut">
              <a:rPr lang="en-CA" smtClean="0"/>
              <a:pPr/>
              <a:t>03/07/2019</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51A0B8-E2D5-401D-9B78-8E1C19BDE9A5}"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61BEF0D-F0BB-DE4B-95CE-6DB70DBA9567}" type="datetimeFigureOut">
              <a:rPr lang="en-US" smtClean="0"/>
              <a:pPr/>
              <a:t>7/3/2019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7/3/2019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1BEF0D-F0BB-DE4B-95CE-6DB70DBA9567}" type="datetimeFigureOut">
              <a:rPr lang="en-US" smtClean="0"/>
              <a:pPr/>
              <a:t>7/3/2019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7/3/2019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B61BEF0D-F0BB-DE4B-95CE-6DB70DBA9567}" type="datetimeFigureOut">
              <a:rPr lang="en-US" smtClean="0"/>
              <a:pPr/>
              <a:t>7/3/2019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61BEF0D-F0BB-DE4B-95CE-6DB70DBA9567}" type="datetimeFigureOut">
              <a:rPr lang="en-US" smtClean="0"/>
              <a:pPr/>
              <a:t>7/3/2019</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7F1E4F-1CFF-5643-939E-217C01CDF565}" type="slidenum">
              <a:rPr lang="en-US" smtClean="0"/>
              <a:pPr/>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B61BEF0D-F0BB-DE4B-95CE-6DB70DBA9567}" type="datetimeFigureOut">
              <a:rPr lang="en-US" smtClean="0"/>
              <a:pPr/>
              <a:t>7/3/2019</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2.gif"/><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jpe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wnload (1).png"/>
          <p:cNvPicPr>
            <a:picLocks noChangeAspect="1"/>
          </p:cNvPicPr>
          <p:nvPr/>
        </p:nvPicPr>
        <p:blipFill>
          <a:blip r:embed="rId2"/>
          <a:stretch>
            <a:fillRect/>
          </a:stretch>
        </p:blipFill>
        <p:spPr>
          <a:xfrm>
            <a:off x="261257" y="5199017"/>
            <a:ext cx="1486120" cy="1486120"/>
          </a:xfrm>
          <a:prstGeom prst="rect">
            <a:avLst/>
          </a:prstGeom>
        </p:spPr>
      </p:pic>
      <p:sp>
        <p:nvSpPr>
          <p:cNvPr id="7" name="Rectangle 6"/>
          <p:cNvSpPr/>
          <p:nvPr/>
        </p:nvSpPr>
        <p:spPr>
          <a:xfrm>
            <a:off x="1784209" y="1716375"/>
            <a:ext cx="9347431" cy="1631216"/>
          </a:xfrm>
          <a:prstGeom prst="rect">
            <a:avLst/>
          </a:prstGeom>
          <a:noFill/>
        </p:spPr>
        <p:txBody>
          <a:bodyPr wrap="none" lIns="91440" tIns="45720" rIns="91440" bIns="45720">
            <a:spAutoFit/>
          </a:bodyPr>
          <a:lstStyle/>
          <a:p>
            <a:pPr algn="ctr"/>
            <a:r>
              <a:rPr lang="en-US" sz="4000" b="1" dirty="0">
                <a:ln w="10541" cmpd="sng">
                  <a:solidFill>
                    <a:schemeClr val="accent1">
                      <a:shade val="88000"/>
                      <a:satMod val="110000"/>
                    </a:schemeClr>
                  </a:solidFill>
                  <a:prstDash val="solid"/>
                </a:ln>
              </a:rPr>
              <a:t>Ontario State </a:t>
            </a:r>
          </a:p>
          <a:p>
            <a:pPr algn="ctr"/>
            <a:r>
              <a:rPr lang="en-US" sz="4000" b="1" dirty="0">
                <a:ln w="10541" cmpd="sng">
                  <a:solidFill>
                    <a:schemeClr val="accent1">
                      <a:shade val="88000"/>
                      <a:satMod val="110000"/>
                    </a:schemeClr>
                  </a:solidFill>
                  <a:prstDash val="solid"/>
                </a:ln>
              </a:rPr>
              <a:t>Membership </a:t>
            </a:r>
            <a:r>
              <a:rPr lang="en-US" sz="6000" b="1" dirty="0">
                <a:ln w="10541" cmpd="sng">
                  <a:solidFill>
                    <a:schemeClr val="accent1">
                      <a:shade val="88000"/>
                      <a:satMod val="110000"/>
                    </a:schemeClr>
                  </a:solidFill>
                  <a:prstDash val="solid"/>
                </a:ln>
                <a:solidFill>
                  <a:srgbClr val="FF0000"/>
                </a:solidFill>
              </a:rPr>
              <a:t>Retention </a:t>
            </a:r>
            <a:r>
              <a:rPr lang="en-US" sz="4000" b="1" dirty="0">
                <a:ln w="10541" cmpd="sng">
                  <a:solidFill>
                    <a:schemeClr val="accent1">
                      <a:shade val="88000"/>
                      <a:satMod val="110000"/>
                    </a:schemeClr>
                  </a:solidFill>
                  <a:prstDash val="solid"/>
                </a:ln>
              </a:rPr>
              <a:t>Program</a:t>
            </a:r>
            <a:endParaRPr lang="en-US" sz="4000" b="1" cap="none" spc="0" dirty="0">
              <a:ln w="10541" cmpd="sng">
                <a:solidFill>
                  <a:schemeClr val="accent1">
                    <a:shade val="88000"/>
                    <a:satMod val="110000"/>
                  </a:schemeClr>
                </a:solidFill>
                <a:prstDash val="solid"/>
              </a:ln>
              <a:effectLst/>
            </a:endParaRPr>
          </a:p>
        </p:txBody>
      </p:sp>
      <p:sp>
        <p:nvSpPr>
          <p:cNvPr id="8" name="Rectangle 7"/>
          <p:cNvSpPr/>
          <p:nvPr/>
        </p:nvSpPr>
        <p:spPr>
          <a:xfrm>
            <a:off x="3931922" y="3622401"/>
            <a:ext cx="4255872" cy="707886"/>
          </a:xfrm>
          <a:prstGeom prst="rect">
            <a:avLst/>
          </a:prstGeom>
          <a:noFill/>
        </p:spPr>
        <p:txBody>
          <a:bodyPr wrap="square" lIns="91440" tIns="45720" rIns="91440" bIns="45720">
            <a:spAutoFit/>
          </a:bodyPr>
          <a:lstStyle/>
          <a:p>
            <a:pPr algn="ctr"/>
            <a:r>
              <a:rPr lang="en-US" sz="4000" b="1" cap="none" spc="0" dirty="0">
                <a:ln w="17780" cmpd="sng">
                  <a:solidFill>
                    <a:srgbClr val="FFFFFF"/>
                  </a:solidFill>
                  <a:prstDash val="solid"/>
                  <a:miter lim="800000"/>
                </a:ln>
                <a:effectLst>
                  <a:outerShdw blurRad="50800" algn="tl" rotWithShape="0">
                    <a:srgbClr val="000000"/>
                  </a:outerShdw>
                </a:effectLst>
              </a:rPr>
              <a:t>2019 - 2020</a:t>
            </a:r>
          </a:p>
        </p:txBody>
      </p:sp>
      <p:sp>
        <p:nvSpPr>
          <p:cNvPr id="16" name="TextBox 15"/>
          <p:cNvSpPr txBox="1"/>
          <p:nvPr/>
        </p:nvSpPr>
        <p:spPr>
          <a:xfrm>
            <a:off x="6988635" y="5917479"/>
            <a:ext cx="4885509" cy="800219"/>
          </a:xfrm>
          <a:prstGeom prst="rect">
            <a:avLst/>
          </a:prstGeom>
          <a:noFill/>
        </p:spPr>
        <p:txBody>
          <a:bodyPr wrap="square" rtlCol="0">
            <a:spAutoFit/>
          </a:bodyPr>
          <a:lstStyle/>
          <a:p>
            <a:pPr algn="ctr"/>
            <a:r>
              <a:rPr lang="en-US" sz="2800" b="1" dirty="0">
                <a:ln w="17780" cmpd="sng">
                  <a:solidFill>
                    <a:srgbClr val="FFFFFF"/>
                  </a:solidFill>
                  <a:prstDash val="solid"/>
                  <a:miter lim="800000"/>
                </a:ln>
                <a:solidFill>
                  <a:schemeClr val="bg1"/>
                </a:solidFill>
                <a:effectLst>
                  <a:outerShdw blurRad="50800" algn="tl" rotWithShape="0">
                    <a:srgbClr val="000000"/>
                  </a:outerShdw>
                </a:effectLst>
              </a:rPr>
              <a:t>July 6, 2019</a:t>
            </a:r>
          </a:p>
          <a:p>
            <a:endParaRPr lang="en-CA" dirty="0">
              <a:solidFill>
                <a:schemeClr val="bg1"/>
              </a:solidFill>
            </a:endParaRPr>
          </a:p>
        </p:txBody>
      </p:sp>
      <p:sp>
        <p:nvSpPr>
          <p:cNvPr id="47106" name="AutoShape 2" descr="Image result for knights of columbus retention of member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47108" name="AutoShape 4" descr="Image result for knights of columbus retention of members"/>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898135549"/>
      </p:ext>
    </p:extLst>
  </p:cSld>
  <p:clrMapOvr>
    <a:masterClrMapping/>
  </p:clrMapOvr>
  <p:transition advTm="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468" y="264710"/>
            <a:ext cx="10476411" cy="1815882"/>
          </a:xfrm>
          <a:prstGeom prst="rect">
            <a:avLst/>
          </a:prstGeom>
        </p:spPr>
        <p:txBody>
          <a:bodyPr wrap="square">
            <a:spAutoFit/>
          </a:bodyPr>
          <a:lstStyle/>
          <a:p>
            <a:r>
              <a:rPr lang="en-CA" sz="1400" dirty="0"/>
              <a:t>5. a) If SO 48 is approved the Council is free to submit form 1845 Intent to Suspend, Form 100, and approved SO 48 to Supreme. There will no longer be a 60-day Retention period from the date received by Supreme. (Original copy goes to delinquent member; Supreme office copy is mailed to Membership records, Council copy is retained by the Council). (Allow Approx. 30 days for processing).</a:t>
            </a:r>
          </a:p>
          <a:p>
            <a:endParaRPr lang="en-CA" sz="1400" dirty="0"/>
          </a:p>
          <a:p>
            <a:r>
              <a:rPr lang="en-CA" sz="1400" dirty="0"/>
              <a:t>b) If SO 48 is denied, the Council must wait until the next billing cycle Dec 15th and entire</a:t>
            </a:r>
          </a:p>
          <a:p>
            <a:r>
              <a:rPr lang="en-CA" sz="1400" dirty="0"/>
              <a:t>billing/retention process must be re implemented as described. Reasons for denial will be provided so</a:t>
            </a:r>
          </a:p>
          <a:p>
            <a:r>
              <a:rPr lang="en-CA" sz="1400" dirty="0"/>
              <a:t>they can be corrected.</a:t>
            </a:r>
          </a:p>
        </p:txBody>
      </p:sp>
      <p:pic>
        <p:nvPicPr>
          <p:cNvPr id="3" name="Picture 2" descr="download (1).png"/>
          <p:cNvPicPr>
            <a:picLocks noChangeAspect="1"/>
          </p:cNvPicPr>
          <p:nvPr/>
        </p:nvPicPr>
        <p:blipFill>
          <a:blip r:embed="rId2"/>
          <a:stretch>
            <a:fillRect/>
          </a:stretch>
        </p:blipFill>
        <p:spPr>
          <a:xfrm>
            <a:off x="169818" y="6074228"/>
            <a:ext cx="731520" cy="731520"/>
          </a:xfrm>
          <a:prstGeom prst="rect">
            <a:avLst/>
          </a:prstGeom>
        </p:spPr>
      </p:pic>
      <p:sp>
        <p:nvSpPr>
          <p:cNvPr id="4" name="Rectangle 3"/>
          <p:cNvSpPr/>
          <p:nvPr/>
        </p:nvSpPr>
        <p:spPr>
          <a:xfrm>
            <a:off x="1034692" y="6320117"/>
            <a:ext cx="1331992"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Retention</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1112703" y="2122174"/>
            <a:ext cx="10399923" cy="738664"/>
          </a:xfrm>
          <a:prstGeom prst="rect">
            <a:avLst/>
          </a:prstGeom>
        </p:spPr>
        <p:txBody>
          <a:bodyPr wrap="square">
            <a:spAutoFit/>
          </a:bodyPr>
          <a:lstStyle/>
          <a:p>
            <a:r>
              <a:rPr lang="en-CA" sz="1400" dirty="0"/>
              <a:t>6.a) Supreme will then issue a Conservation List to State were the District Deputy will receive a copy</a:t>
            </a:r>
          </a:p>
          <a:p>
            <a:r>
              <a:rPr lang="en-CA" sz="1400" dirty="0"/>
              <a:t>from the Retention Director. Conservation list will be checked by the State Retention Director and</a:t>
            </a:r>
          </a:p>
          <a:p>
            <a:r>
              <a:rPr lang="en-CA" sz="1400" dirty="0"/>
              <a:t>District Deputy to ensure a SO 48 has been submitted for each member.</a:t>
            </a:r>
          </a:p>
        </p:txBody>
      </p:sp>
      <p:sp>
        <p:nvSpPr>
          <p:cNvPr id="6" name="Rectangle 5"/>
          <p:cNvSpPr/>
          <p:nvPr/>
        </p:nvSpPr>
        <p:spPr>
          <a:xfrm>
            <a:off x="1101685" y="2973606"/>
            <a:ext cx="10212636" cy="1600438"/>
          </a:xfrm>
          <a:prstGeom prst="rect">
            <a:avLst/>
          </a:prstGeom>
        </p:spPr>
        <p:txBody>
          <a:bodyPr wrap="square">
            <a:spAutoFit/>
          </a:bodyPr>
          <a:lstStyle/>
          <a:p>
            <a:r>
              <a:rPr lang="en-CA" sz="1400" dirty="0"/>
              <a:t>The Council Retention Chairman will assign a committee member to discuss the reason for non-payment, any personal situations prohibiting payment, or offer a cooperative remedy to the delinquency situation</a:t>
            </a:r>
          </a:p>
          <a:p>
            <a:r>
              <a:rPr lang="en-CA" sz="1400" dirty="0"/>
              <a:t>The Retention Chairman will notify the Grand Knight of the results.</a:t>
            </a:r>
          </a:p>
          <a:p>
            <a:endParaRPr lang="en-CA" sz="1400" b="1" dirty="0"/>
          </a:p>
          <a:p>
            <a:r>
              <a:rPr lang="en-CA" sz="1400" b="1" dirty="0"/>
              <a:t>Note: The retention committee must use various methods of contact home visit, internet search to locate, social media, parish. </a:t>
            </a:r>
            <a:r>
              <a:rPr lang="en-CA" sz="1400" b="1" dirty="0">
                <a:solidFill>
                  <a:srgbClr val="FF0000"/>
                </a:solidFill>
              </a:rPr>
              <a:t>Voice mail does not constitute contact.</a:t>
            </a:r>
          </a:p>
          <a:p>
            <a:endParaRPr lang="en-CA" sz="1400" dirty="0"/>
          </a:p>
        </p:txBody>
      </p:sp>
      <p:sp>
        <p:nvSpPr>
          <p:cNvPr id="7" name="Rectangle 6"/>
          <p:cNvSpPr/>
          <p:nvPr/>
        </p:nvSpPr>
        <p:spPr>
          <a:xfrm>
            <a:off x="1120050" y="4374324"/>
            <a:ext cx="10234668" cy="1815882"/>
          </a:xfrm>
          <a:prstGeom prst="rect">
            <a:avLst/>
          </a:prstGeom>
        </p:spPr>
        <p:txBody>
          <a:bodyPr wrap="square">
            <a:spAutoFit/>
          </a:bodyPr>
          <a:lstStyle/>
          <a:p>
            <a:r>
              <a:rPr lang="en-CA" sz="1400" dirty="0"/>
              <a:t>If a Member is experiencing financial difficulties, the retention chairman will inform the Grand Knight and Financial Secretary of the council to make accommodations for the members difficulty.</a:t>
            </a:r>
          </a:p>
          <a:p>
            <a:endParaRPr lang="en-CA" sz="1400" b="1" dirty="0"/>
          </a:p>
          <a:p>
            <a:r>
              <a:rPr lang="en-CA" sz="1400" b="1" dirty="0"/>
              <a:t>Note: Personal Financial difficulty is not a sufficient reason for suspension and if they experiencing financial difficulties they CAN NOT be suspended.</a:t>
            </a:r>
          </a:p>
          <a:p>
            <a:endParaRPr lang="en-CA" sz="1400" dirty="0"/>
          </a:p>
          <a:p>
            <a:r>
              <a:rPr lang="en-CA" sz="1400" dirty="0"/>
              <a:t>The Retention Committee is expected to attempt to retain members throughout the entire process.</a:t>
            </a:r>
          </a:p>
          <a:p>
            <a:r>
              <a:rPr lang="en-CA" sz="1400" b="1" dirty="0">
                <a:solidFill>
                  <a:srgbClr val="FF0000"/>
                </a:solidFill>
              </a:rPr>
              <a:t>The District Deputy </a:t>
            </a:r>
            <a:r>
              <a:rPr lang="en-CA" sz="1400" dirty="0"/>
              <a:t>is Expected to assist the Council throughout the process and attempt to retain members.</a:t>
            </a:r>
          </a:p>
        </p:txBody>
      </p:sp>
    </p:spTree>
  </p:cSld>
  <p:clrMapOvr>
    <a:masterClrMapping/>
  </p:clrMapOvr>
  <p:transition advTm="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941BF44-74C5-42A2-8E7B-70BA8761C35A}"/>
              </a:ext>
            </a:extLst>
          </p:cNvPr>
          <p:cNvSpPr txBox="1">
            <a:spLocks/>
          </p:cNvSpPr>
          <p:nvPr/>
        </p:nvSpPr>
        <p:spPr>
          <a:xfrm>
            <a:off x="1149531" y="470267"/>
            <a:ext cx="10319658" cy="4278003"/>
          </a:xfrm>
          <a:prstGeom prst="rect">
            <a:avLst/>
          </a:prstGeom>
        </p:spPr>
        <p:txBody>
          <a:bodyPr>
            <a:no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CA" sz="1400" b="1" i="0" u="none" strike="noStrike" kern="1200" cap="none" spc="0" normalizeH="0" baseline="0" noProof="0" dirty="0">
                <a:ln>
                  <a:noFill/>
                </a:ln>
                <a:solidFill>
                  <a:schemeClr val="tx1"/>
                </a:solidFill>
                <a:effectLst/>
                <a:uLnTx/>
                <a:uFillTx/>
                <a:latin typeface="+mn-lt"/>
                <a:ea typeface="+mn-ea"/>
                <a:cs typeface="+mn-cs"/>
              </a:rPr>
              <a:t>INSURANCE MEMBERS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CA" sz="1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CA" sz="1400" b="0" i="0" u="none" strike="noStrike" kern="1200" cap="none" spc="0" normalizeH="0" baseline="0" noProof="0" dirty="0">
                <a:ln>
                  <a:noFill/>
                </a:ln>
                <a:solidFill>
                  <a:schemeClr val="tx1"/>
                </a:solidFill>
                <a:effectLst/>
                <a:uLnTx/>
                <a:uFillTx/>
                <a:latin typeface="+mn-lt"/>
                <a:ea typeface="+mn-ea"/>
                <a:cs typeface="+mn-cs"/>
              </a:rPr>
              <a:t>– GIVE LIST TO FIELD AGENT TO CONTACT</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CA" sz="1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CA" sz="1400" b="1" i="0" u="none" strike="noStrike" kern="1200" cap="none" spc="0" normalizeH="0" baseline="0" noProof="0" dirty="0">
                <a:ln>
                  <a:noFill/>
                </a:ln>
                <a:solidFill>
                  <a:schemeClr val="tx1"/>
                </a:solidFill>
                <a:effectLst/>
                <a:uLnTx/>
                <a:uFillTx/>
                <a:latin typeface="+mn-lt"/>
                <a:ea typeface="+mn-ea"/>
                <a:cs typeface="+mn-cs"/>
              </a:rPr>
              <a:t>DISABILITY INSURANCE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CA" sz="1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CA" sz="1400" b="0" i="0" u="none" strike="noStrike" kern="1200" cap="none" spc="0" normalizeH="0" baseline="0" noProof="0" dirty="0">
                <a:ln>
                  <a:noFill/>
                </a:ln>
                <a:solidFill>
                  <a:schemeClr val="tx1"/>
                </a:solidFill>
                <a:effectLst/>
                <a:uLnTx/>
                <a:uFillTx/>
                <a:latin typeface="+mn-lt"/>
                <a:ea typeface="+mn-ea"/>
                <a:cs typeface="+mn-cs"/>
              </a:rPr>
              <a:t>-  MEMBERS WHO ARE DISABILED OR ILL SHOULD BE RECORDED AS SUCH ON-MEMBER MANAGEMENT.</a:t>
            </a:r>
          </a:p>
          <a:p>
            <a:pPr marL="365760" marR="0" lvl="0" indent="-256032" algn="l" defTabSz="914400" rtl="0" eaLnBrk="1" fontAlgn="auto" latinLnBrk="0" hangingPunct="1">
              <a:lnSpc>
                <a:spcPct val="100000"/>
              </a:lnSpc>
              <a:spcBef>
                <a:spcPts val="400"/>
              </a:spcBef>
              <a:spcAft>
                <a:spcPts val="0"/>
              </a:spcAft>
              <a:buClr>
                <a:schemeClr val="accent1"/>
              </a:buClr>
              <a:buSzPct val="68000"/>
              <a:buFontTx/>
              <a:buChar char="-"/>
              <a:tabLst/>
              <a:defRPr/>
            </a:pPr>
            <a:r>
              <a:rPr kumimoji="0" lang="en-CA" sz="1400" b="0" i="0" u="none" strike="noStrike" kern="1200" cap="none" spc="0" normalizeH="0" baseline="0" noProof="0" dirty="0">
                <a:ln>
                  <a:noFill/>
                </a:ln>
                <a:solidFill>
                  <a:schemeClr val="tx1"/>
                </a:solidFill>
                <a:effectLst/>
                <a:uLnTx/>
                <a:uFillTx/>
                <a:latin typeface="+mn-lt"/>
                <a:ea typeface="+mn-ea"/>
                <a:cs typeface="+mn-cs"/>
              </a:rPr>
              <a:t>DUES &amp; PER CAPITA ARE WAIVED BY SUPREME &amp; STATE</a:t>
            </a:r>
          </a:p>
          <a:p>
            <a:pPr marL="365760" marR="0" lvl="0" indent="-256032" algn="l" defTabSz="914400" rtl="0" eaLnBrk="1" fontAlgn="auto" latinLnBrk="0" hangingPunct="1">
              <a:lnSpc>
                <a:spcPct val="100000"/>
              </a:lnSpc>
              <a:spcBef>
                <a:spcPts val="400"/>
              </a:spcBef>
              <a:spcAft>
                <a:spcPts val="0"/>
              </a:spcAft>
              <a:buClr>
                <a:schemeClr val="accent1"/>
              </a:buClr>
              <a:buSzPct val="68000"/>
              <a:buFontTx/>
              <a:buChar char="-"/>
              <a:tabLst/>
              <a:defRPr/>
            </a:pPr>
            <a:r>
              <a:rPr kumimoji="0" lang="en-CA" sz="1400" b="0" i="0" u="none" strike="noStrike" kern="1200" cap="none" spc="0" normalizeH="0" baseline="0" noProof="0" dirty="0">
                <a:ln>
                  <a:noFill/>
                </a:ln>
                <a:solidFill>
                  <a:schemeClr val="tx1"/>
                </a:solidFill>
                <a:effectLst/>
                <a:uLnTx/>
                <a:uFillTx/>
                <a:latin typeface="+mn-lt"/>
                <a:ea typeface="+mn-ea"/>
                <a:cs typeface="+mn-cs"/>
              </a:rPr>
              <a:t>SUBMIT 1831</a:t>
            </a:r>
          </a:p>
          <a:p>
            <a:pPr marL="365760" marR="0" lvl="0" indent="-256032" algn="l" defTabSz="914400" rtl="0" eaLnBrk="1" fontAlgn="auto" latinLnBrk="0" hangingPunct="1">
              <a:lnSpc>
                <a:spcPct val="100000"/>
              </a:lnSpc>
              <a:spcBef>
                <a:spcPts val="400"/>
              </a:spcBef>
              <a:spcAft>
                <a:spcPts val="0"/>
              </a:spcAft>
              <a:buClr>
                <a:schemeClr val="accent1"/>
              </a:buClr>
              <a:buSzPct val="68000"/>
              <a:buFontTx/>
              <a:buChar char="-"/>
              <a:tabLst/>
              <a:defRPr/>
            </a:pPr>
            <a:r>
              <a:rPr kumimoji="0" lang="en-CA" sz="1400" b="0" i="0" u="none" strike="noStrike" kern="1200" cap="none" spc="0" normalizeH="0" baseline="0" noProof="0" dirty="0">
                <a:ln>
                  <a:noFill/>
                </a:ln>
                <a:solidFill>
                  <a:schemeClr val="tx1"/>
                </a:solidFill>
                <a:effectLst/>
                <a:uLnTx/>
                <a:uFillTx/>
                <a:latin typeface="+mn-lt"/>
                <a:ea typeface="+mn-ea"/>
                <a:cs typeface="+mn-cs"/>
              </a:rPr>
              <a:t>DOCTORS NOTE OR REPORT</a:t>
            </a:r>
          </a:p>
          <a:p>
            <a:pPr marL="365760" marR="0" lvl="0" indent="-256032" algn="l" defTabSz="914400" rtl="0" eaLnBrk="1" fontAlgn="auto" latinLnBrk="0" hangingPunct="1">
              <a:lnSpc>
                <a:spcPct val="100000"/>
              </a:lnSpc>
              <a:spcBef>
                <a:spcPts val="400"/>
              </a:spcBef>
              <a:spcAft>
                <a:spcPts val="0"/>
              </a:spcAft>
              <a:buClr>
                <a:schemeClr val="accent1"/>
              </a:buClr>
              <a:buSzPct val="68000"/>
              <a:buFontTx/>
              <a:buChar char="-"/>
              <a:tabLst/>
              <a:defRPr/>
            </a:pPr>
            <a:r>
              <a:rPr kumimoji="0" lang="en-CA" sz="1400" b="0" i="0" u="none" strike="noStrike" kern="1200" cap="none" spc="0" normalizeH="0" baseline="0" noProof="0" dirty="0">
                <a:ln>
                  <a:noFill/>
                </a:ln>
                <a:solidFill>
                  <a:schemeClr val="tx1"/>
                </a:solidFill>
                <a:effectLst/>
                <a:uLnTx/>
                <a:uFillTx/>
                <a:latin typeface="+mn-lt"/>
                <a:ea typeface="+mn-ea"/>
                <a:cs typeface="+mn-cs"/>
              </a:rPr>
              <a:t>DISABILITY PAY STUB</a:t>
            </a:r>
          </a:p>
        </p:txBody>
      </p:sp>
      <p:pic>
        <p:nvPicPr>
          <p:cNvPr id="26626" name="Picture 2" descr="Image result for kofc financial field agent"/>
          <p:cNvPicPr>
            <a:picLocks noChangeAspect="1" noChangeArrowheads="1"/>
          </p:cNvPicPr>
          <p:nvPr/>
        </p:nvPicPr>
        <p:blipFill>
          <a:blip r:embed="rId2"/>
          <a:srcRect/>
          <a:stretch>
            <a:fillRect/>
          </a:stretch>
        </p:blipFill>
        <p:spPr bwMode="auto">
          <a:xfrm>
            <a:off x="9117873" y="248195"/>
            <a:ext cx="808325" cy="1234764"/>
          </a:xfrm>
          <a:prstGeom prst="rect">
            <a:avLst/>
          </a:prstGeom>
          <a:noFill/>
        </p:spPr>
      </p:pic>
      <p:pic>
        <p:nvPicPr>
          <p:cNvPr id="26628" name="Picture 4" descr="Image result for kofc disability "/>
          <p:cNvPicPr>
            <a:picLocks noChangeAspect="1" noChangeArrowheads="1"/>
          </p:cNvPicPr>
          <p:nvPr/>
        </p:nvPicPr>
        <p:blipFill>
          <a:blip r:embed="rId3"/>
          <a:srcRect/>
          <a:stretch>
            <a:fillRect/>
          </a:stretch>
        </p:blipFill>
        <p:spPr bwMode="auto">
          <a:xfrm>
            <a:off x="6562041" y="2492902"/>
            <a:ext cx="918411" cy="906220"/>
          </a:xfrm>
          <a:prstGeom prst="rect">
            <a:avLst/>
          </a:prstGeom>
          <a:noFill/>
        </p:spPr>
      </p:pic>
      <p:pic>
        <p:nvPicPr>
          <p:cNvPr id="5" name="Picture 4" descr="download (1).png"/>
          <p:cNvPicPr>
            <a:picLocks noChangeAspect="1"/>
          </p:cNvPicPr>
          <p:nvPr/>
        </p:nvPicPr>
        <p:blipFill>
          <a:blip r:embed="rId4"/>
          <a:stretch>
            <a:fillRect/>
          </a:stretch>
        </p:blipFill>
        <p:spPr>
          <a:xfrm>
            <a:off x="169818" y="6087291"/>
            <a:ext cx="731520" cy="731520"/>
          </a:xfrm>
          <a:prstGeom prst="rect">
            <a:avLst/>
          </a:prstGeom>
        </p:spPr>
      </p:pic>
      <p:sp>
        <p:nvSpPr>
          <p:cNvPr id="6" name="Rectangle 5"/>
          <p:cNvSpPr/>
          <p:nvPr/>
        </p:nvSpPr>
        <p:spPr>
          <a:xfrm>
            <a:off x="1034692" y="6320117"/>
            <a:ext cx="1331992"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Retention</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982546" y="3622991"/>
            <a:ext cx="10254343" cy="738664"/>
          </a:xfrm>
          <a:prstGeom prst="rect">
            <a:avLst/>
          </a:prstGeom>
        </p:spPr>
        <p:txBody>
          <a:bodyPr wrap="square">
            <a:spAutoFit/>
          </a:bodyPr>
          <a:lstStyle/>
          <a:p>
            <a:r>
              <a:rPr lang="en-CA" sz="1400" b="1" dirty="0">
                <a:solidFill>
                  <a:srgbClr val="FF0000"/>
                </a:solidFill>
              </a:rPr>
              <a:t>Insurance Field Agents </a:t>
            </a:r>
            <a:r>
              <a:rPr lang="en-CA" sz="1400" dirty="0"/>
              <a:t>should be included in retention process to assist in retaining insurance members.</a:t>
            </a:r>
          </a:p>
          <a:p>
            <a:r>
              <a:rPr lang="en-CA" sz="1400" dirty="0"/>
              <a:t>Members who suffer from a disability or illness should be placed on disability were council dues and per capita is waived by Supreme and State.</a:t>
            </a:r>
          </a:p>
        </p:txBody>
      </p:sp>
      <p:sp>
        <p:nvSpPr>
          <p:cNvPr id="8" name="Rectangle 7"/>
          <p:cNvSpPr/>
          <p:nvPr/>
        </p:nvSpPr>
        <p:spPr>
          <a:xfrm>
            <a:off x="979716" y="4320045"/>
            <a:ext cx="10319657" cy="954107"/>
          </a:xfrm>
          <a:prstGeom prst="rect">
            <a:avLst/>
          </a:prstGeom>
        </p:spPr>
        <p:txBody>
          <a:bodyPr wrap="square">
            <a:spAutoFit/>
          </a:bodyPr>
          <a:lstStyle/>
          <a:p>
            <a:r>
              <a:rPr lang="en-CA" sz="1400" dirty="0"/>
              <a:t>The following are documents excepted by Supreme:</a:t>
            </a:r>
          </a:p>
          <a:p>
            <a:r>
              <a:rPr lang="en-CA" sz="1400" dirty="0"/>
              <a:t>a) Form 1831.</a:t>
            </a:r>
          </a:p>
          <a:p>
            <a:r>
              <a:rPr lang="en-CA" sz="1400" dirty="0"/>
              <a:t>b) Doctors note or report detailing disability/illness and stating the member inability work.</a:t>
            </a:r>
          </a:p>
          <a:p>
            <a:r>
              <a:rPr lang="en-CA" sz="1400" dirty="0"/>
              <a:t>c) Disability pension pay stub showing they receive funds from disability.</a:t>
            </a:r>
          </a:p>
        </p:txBody>
      </p:sp>
      <p:pic>
        <p:nvPicPr>
          <p:cNvPr id="9" name="Picture 2" descr="Image result for kofc insurance"/>
          <p:cNvPicPr>
            <a:picLocks noChangeAspect="1" noChangeArrowheads="1"/>
          </p:cNvPicPr>
          <p:nvPr/>
        </p:nvPicPr>
        <p:blipFill>
          <a:blip r:embed="rId5"/>
          <a:srcRect/>
          <a:stretch>
            <a:fillRect/>
          </a:stretch>
        </p:blipFill>
        <p:spPr bwMode="auto">
          <a:xfrm>
            <a:off x="7612654" y="5110189"/>
            <a:ext cx="4219719" cy="1012733"/>
          </a:xfrm>
          <a:prstGeom prst="rect">
            <a:avLst/>
          </a:prstGeom>
          <a:noFill/>
        </p:spPr>
      </p:pic>
    </p:spTree>
  </p:cSld>
  <p:clrMapOvr>
    <a:masterClrMapping/>
  </p:clrMapOvr>
  <p:transition advTm="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211" y="391272"/>
            <a:ext cx="10215155" cy="2923877"/>
          </a:xfrm>
          <a:prstGeom prst="rect">
            <a:avLst/>
          </a:prstGeom>
        </p:spPr>
        <p:txBody>
          <a:bodyPr wrap="square">
            <a:spAutoFit/>
          </a:bodyPr>
          <a:lstStyle/>
          <a:p>
            <a:r>
              <a:rPr lang="en-CA" sz="2400" dirty="0"/>
              <a:t>Councils should make every effort possible </a:t>
            </a:r>
            <a:r>
              <a:rPr lang="en-CA" sz="3200" b="1" dirty="0">
                <a:solidFill>
                  <a:srgbClr val="FF0000"/>
                </a:solidFill>
              </a:rPr>
              <a:t>NOT to suspend our elderly members 70+ years of age.</a:t>
            </a:r>
          </a:p>
          <a:p>
            <a:endParaRPr lang="en-CA" sz="2400" dirty="0"/>
          </a:p>
          <a:p>
            <a:r>
              <a:rPr lang="en-CA" sz="2400" dirty="0"/>
              <a:t>Councils should make every effort possible </a:t>
            </a:r>
            <a:r>
              <a:rPr lang="en-CA" sz="3200" b="1" dirty="0">
                <a:solidFill>
                  <a:srgbClr val="FF0000"/>
                </a:solidFill>
              </a:rPr>
              <a:t>NOT to suspend members who are within 5 years of Honorary/Honorary Life.</a:t>
            </a:r>
          </a:p>
        </p:txBody>
      </p:sp>
      <p:sp>
        <p:nvSpPr>
          <p:cNvPr id="3" name="Rectangle 2"/>
          <p:cNvSpPr/>
          <p:nvPr/>
        </p:nvSpPr>
        <p:spPr>
          <a:xfrm>
            <a:off x="1136467" y="3531551"/>
            <a:ext cx="9940835" cy="1938992"/>
          </a:xfrm>
          <a:prstGeom prst="rect">
            <a:avLst/>
          </a:prstGeom>
        </p:spPr>
        <p:txBody>
          <a:bodyPr wrap="square">
            <a:spAutoFit/>
          </a:bodyPr>
          <a:lstStyle/>
          <a:p>
            <a:r>
              <a:rPr lang="en-CA" sz="2400" dirty="0"/>
              <a:t>Every Financial Secretary has received clear and concise instructions on this procedure. </a:t>
            </a:r>
          </a:p>
          <a:p>
            <a:r>
              <a:rPr lang="en-CA" sz="2400" dirty="0"/>
              <a:t>It is the </a:t>
            </a:r>
            <a:r>
              <a:rPr lang="en-CA" sz="2400" b="1" dirty="0">
                <a:solidFill>
                  <a:srgbClr val="FF0000"/>
                </a:solidFill>
              </a:rPr>
              <a:t>duty of the District Deputy to make certain that they are being carried out by the Financial Secretary </a:t>
            </a:r>
            <a:r>
              <a:rPr lang="en-CA" sz="2400" dirty="0"/>
              <a:t>and Retention committee of each of the councils in his district.</a:t>
            </a:r>
          </a:p>
        </p:txBody>
      </p:sp>
      <p:pic>
        <p:nvPicPr>
          <p:cNvPr id="24578" name="Picture 2" descr="Image result for kofc honorary life membership"/>
          <p:cNvPicPr>
            <a:picLocks noChangeAspect="1" noChangeArrowheads="1"/>
          </p:cNvPicPr>
          <p:nvPr/>
        </p:nvPicPr>
        <p:blipFill>
          <a:blip r:embed="rId2"/>
          <a:srcRect/>
          <a:stretch>
            <a:fillRect/>
          </a:stretch>
        </p:blipFill>
        <p:spPr bwMode="auto">
          <a:xfrm>
            <a:off x="9456330" y="2237015"/>
            <a:ext cx="1960607" cy="1960607"/>
          </a:xfrm>
          <a:prstGeom prst="rect">
            <a:avLst/>
          </a:prstGeom>
          <a:noFill/>
        </p:spPr>
      </p:pic>
      <p:pic>
        <p:nvPicPr>
          <p:cNvPr id="5" name="Picture 4" descr="download (1).png"/>
          <p:cNvPicPr>
            <a:picLocks noChangeAspect="1"/>
          </p:cNvPicPr>
          <p:nvPr/>
        </p:nvPicPr>
        <p:blipFill>
          <a:blip r:embed="rId3"/>
          <a:stretch>
            <a:fillRect/>
          </a:stretch>
        </p:blipFill>
        <p:spPr>
          <a:xfrm>
            <a:off x="169818" y="6087291"/>
            <a:ext cx="731520" cy="731520"/>
          </a:xfrm>
          <a:prstGeom prst="rect">
            <a:avLst/>
          </a:prstGeom>
        </p:spPr>
      </p:pic>
      <p:sp>
        <p:nvSpPr>
          <p:cNvPr id="6" name="Rectangle 5"/>
          <p:cNvSpPr/>
          <p:nvPr/>
        </p:nvSpPr>
        <p:spPr>
          <a:xfrm>
            <a:off x="1034692" y="6320117"/>
            <a:ext cx="1331992"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Retention</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advTm="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526" y="420078"/>
            <a:ext cx="425950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NEW FORMS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5131883" y="446202"/>
            <a:ext cx="1693092"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AND</a:t>
            </a:r>
          </a:p>
        </p:txBody>
      </p:sp>
      <p:sp>
        <p:nvSpPr>
          <p:cNvPr id="6" name="Rectangle 5"/>
          <p:cNvSpPr/>
          <p:nvPr/>
        </p:nvSpPr>
        <p:spPr>
          <a:xfrm>
            <a:off x="7324581" y="472330"/>
            <a:ext cx="46490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PROCEDURES</a:t>
            </a:r>
          </a:p>
        </p:txBody>
      </p:sp>
      <p:pic>
        <p:nvPicPr>
          <p:cNvPr id="7" name="Picture 6" descr="download (1).png"/>
          <p:cNvPicPr>
            <a:picLocks noChangeAspect="1"/>
          </p:cNvPicPr>
          <p:nvPr/>
        </p:nvPicPr>
        <p:blipFill>
          <a:blip r:embed="rId2"/>
          <a:stretch>
            <a:fillRect/>
          </a:stretch>
        </p:blipFill>
        <p:spPr>
          <a:xfrm>
            <a:off x="169818" y="6087291"/>
            <a:ext cx="731520" cy="731520"/>
          </a:xfrm>
          <a:prstGeom prst="rect">
            <a:avLst/>
          </a:prstGeom>
        </p:spPr>
      </p:pic>
      <p:sp>
        <p:nvSpPr>
          <p:cNvPr id="8" name="Rectangle 7"/>
          <p:cNvSpPr/>
          <p:nvPr/>
        </p:nvSpPr>
        <p:spPr>
          <a:xfrm>
            <a:off x="1034692" y="6320117"/>
            <a:ext cx="1331992"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Retention</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2737350" y="1621861"/>
            <a:ext cx="7396576"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Are in your binder </a:t>
            </a:r>
          </a:p>
        </p:txBody>
      </p:sp>
      <p:sp>
        <p:nvSpPr>
          <p:cNvPr id="10" name="Rectangle 9"/>
          <p:cNvSpPr/>
          <p:nvPr/>
        </p:nvSpPr>
        <p:spPr>
          <a:xfrm>
            <a:off x="1606731" y="2593819"/>
            <a:ext cx="9326880" cy="1938992"/>
          </a:xfrm>
          <a:prstGeom prst="rect">
            <a:avLst/>
          </a:prstGeom>
          <a:noFill/>
        </p:spPr>
        <p:txBody>
          <a:bodyPr wrap="square" lIns="91440" tIns="45720" rIns="91440" bIns="45720">
            <a:spAutoFit/>
          </a:bodyPr>
          <a:lstStyle/>
          <a:p>
            <a:pPr algn="ctr"/>
            <a:r>
              <a:rPr lang="en-CA"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SUPPORTING DOCUMENTATION SHOULD BE FORWARED TO STATE RETENTION DIRECTOR</a:t>
            </a:r>
          </a:p>
        </p:txBody>
      </p:sp>
      <p:sp>
        <p:nvSpPr>
          <p:cNvPr id="11" name="Rectangle 10"/>
          <p:cNvSpPr/>
          <p:nvPr/>
        </p:nvSpPr>
        <p:spPr>
          <a:xfrm>
            <a:off x="4162876" y="5214147"/>
            <a:ext cx="7576112" cy="1077218"/>
          </a:xfrm>
          <a:prstGeom prst="rect">
            <a:avLst/>
          </a:prstGeom>
          <a:noFill/>
        </p:spPr>
        <p:txBody>
          <a:bodyPr wrap="none" lIns="91440" tIns="45720" rIns="91440" bIns="45720">
            <a:spAutoFit/>
          </a:bodyPr>
          <a:lstStyle/>
          <a:p>
            <a:pPr algn="ct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Francisco </a:t>
            </a: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Naar</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kofcontariofrancisconaar@gmail.com</a:t>
            </a:r>
            <a:endParaRPr lang="en-US" sz="32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advTm="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412" y="540718"/>
            <a:ext cx="8074646" cy="1323439"/>
          </a:xfrm>
          <a:prstGeom prst="rect">
            <a:avLst/>
          </a:prstGeom>
          <a:noFill/>
        </p:spPr>
        <p:txBody>
          <a:bodyPr wrap="none" lIns="91440" tIns="45720" rIns="91440" bIns="45720">
            <a:spAutoFit/>
          </a:bodyPr>
          <a:lstStyle/>
          <a:p>
            <a:pPr algn="ctr"/>
            <a:r>
              <a:rPr lang="en-US" sz="4000" b="1" dirty="0">
                <a:ln w="10541" cmpd="sng">
                  <a:solidFill>
                    <a:schemeClr val="accent1">
                      <a:shade val="88000"/>
                      <a:satMod val="110000"/>
                    </a:schemeClr>
                  </a:solidFill>
                  <a:prstDash val="solid"/>
                </a:ln>
              </a:rPr>
              <a:t>Ontario State </a:t>
            </a:r>
          </a:p>
          <a:p>
            <a:pPr algn="ctr"/>
            <a:r>
              <a:rPr lang="en-US" sz="4000" b="1" dirty="0">
                <a:ln w="10541" cmpd="sng">
                  <a:solidFill>
                    <a:schemeClr val="accent1">
                      <a:shade val="88000"/>
                      <a:satMod val="110000"/>
                    </a:schemeClr>
                  </a:solidFill>
                  <a:prstDash val="solid"/>
                </a:ln>
              </a:rPr>
              <a:t>Membership Retention Program</a:t>
            </a:r>
            <a:endParaRPr lang="en-US" sz="4000" b="1" cap="none" spc="0" dirty="0">
              <a:ln w="10541" cmpd="sng">
                <a:solidFill>
                  <a:schemeClr val="accent1">
                    <a:shade val="88000"/>
                    <a:satMod val="110000"/>
                  </a:schemeClr>
                </a:solidFill>
                <a:prstDash val="solid"/>
              </a:ln>
              <a:effectLst/>
            </a:endParaRPr>
          </a:p>
        </p:txBody>
      </p:sp>
      <p:sp>
        <p:nvSpPr>
          <p:cNvPr id="3" name="Rectangle 2"/>
          <p:cNvSpPr/>
          <p:nvPr/>
        </p:nvSpPr>
        <p:spPr>
          <a:xfrm>
            <a:off x="3853545" y="2263864"/>
            <a:ext cx="4255872" cy="707886"/>
          </a:xfrm>
          <a:prstGeom prst="rect">
            <a:avLst/>
          </a:prstGeom>
          <a:noFill/>
        </p:spPr>
        <p:txBody>
          <a:bodyPr wrap="square" lIns="91440" tIns="45720" rIns="91440" bIns="45720">
            <a:spAutoFit/>
          </a:bodyPr>
          <a:lstStyle/>
          <a:p>
            <a:pPr algn="ctr"/>
            <a:r>
              <a:rPr lang="en-US" sz="4000" b="1" cap="none" spc="0" dirty="0">
                <a:ln w="17780" cmpd="sng">
                  <a:solidFill>
                    <a:srgbClr val="FFFFFF"/>
                  </a:solidFill>
                  <a:prstDash val="solid"/>
                  <a:miter lim="800000"/>
                </a:ln>
                <a:effectLst>
                  <a:outerShdw blurRad="50800" algn="tl" rotWithShape="0">
                    <a:srgbClr val="000000"/>
                  </a:outerShdw>
                </a:effectLst>
              </a:rPr>
              <a:t>2019 - 2020</a:t>
            </a:r>
          </a:p>
        </p:txBody>
      </p:sp>
      <p:sp>
        <p:nvSpPr>
          <p:cNvPr id="5" name="TextBox 4"/>
          <p:cNvSpPr txBox="1"/>
          <p:nvPr/>
        </p:nvSpPr>
        <p:spPr>
          <a:xfrm>
            <a:off x="6322422" y="5695408"/>
            <a:ext cx="4885509" cy="984885"/>
          </a:xfrm>
          <a:prstGeom prst="rect">
            <a:avLst/>
          </a:prstGeom>
          <a:noFill/>
        </p:spPr>
        <p:txBody>
          <a:bodyPr wrap="square" rtlCol="0">
            <a:spAutoFit/>
          </a:bodyPr>
          <a:lstStyle/>
          <a:p>
            <a:pPr algn="ctr"/>
            <a:r>
              <a:rPr lang="en-US" sz="4000" dirty="0">
                <a:ln w="17780" cmpd="sng">
                  <a:solidFill>
                    <a:srgbClr val="FFFFFF"/>
                  </a:solidFill>
                  <a:prstDash val="solid"/>
                  <a:miter lim="800000"/>
                </a:ln>
                <a:effectLst>
                  <a:outerShdw blurRad="50800" algn="tl" rotWithShape="0">
                    <a:srgbClr val="000000"/>
                  </a:outerShdw>
                </a:effectLst>
              </a:rPr>
              <a:t>July 6, 2019</a:t>
            </a:r>
          </a:p>
          <a:p>
            <a:endParaRPr lang="en-CA" dirty="0">
              <a:solidFill>
                <a:schemeClr val="bg1"/>
              </a:solidFill>
            </a:endParaRPr>
          </a:p>
        </p:txBody>
      </p:sp>
      <p:sp>
        <p:nvSpPr>
          <p:cNvPr id="7" name="Rectangle 6"/>
          <p:cNvSpPr/>
          <p:nvPr/>
        </p:nvSpPr>
        <p:spPr>
          <a:xfrm>
            <a:off x="2516950" y="3390372"/>
            <a:ext cx="7576113" cy="255454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Presented by.</a:t>
            </a:r>
          </a:p>
          <a:p>
            <a:pPr algn="ctr"/>
            <a:r>
              <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Francisco </a:t>
            </a:r>
            <a:r>
              <a:rPr lang="en-US" sz="32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Naar</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Ontario State Retention Director</a:t>
            </a:r>
          </a:p>
          <a:p>
            <a:pPr algn="ctr"/>
            <a:r>
              <a:rPr lang="en-US"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kofcontariofrancisconaar@gmail.com</a:t>
            </a:r>
          </a:p>
          <a:p>
            <a:pPr algn="ctr"/>
            <a:endParaRPr lang="en-C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2" descr="Image result for now you know"/>
          <p:cNvPicPr>
            <a:picLocks noChangeAspect="1" noChangeArrowheads="1"/>
          </p:cNvPicPr>
          <p:nvPr/>
        </p:nvPicPr>
        <p:blipFill>
          <a:blip r:embed="rId2"/>
          <a:srcRect/>
          <a:stretch>
            <a:fillRect/>
          </a:stretch>
        </p:blipFill>
        <p:spPr bwMode="auto">
          <a:xfrm>
            <a:off x="305245" y="2694412"/>
            <a:ext cx="3038475" cy="1504951"/>
          </a:xfrm>
          <a:prstGeom prst="rect">
            <a:avLst/>
          </a:prstGeom>
          <a:noFill/>
        </p:spPr>
      </p:pic>
      <p:pic>
        <p:nvPicPr>
          <p:cNvPr id="9" name="Picture 10" descr="Image result for retention"/>
          <p:cNvPicPr>
            <a:picLocks noChangeAspect="1" noChangeArrowheads="1"/>
          </p:cNvPicPr>
          <p:nvPr/>
        </p:nvPicPr>
        <p:blipFill>
          <a:blip r:embed="rId3"/>
          <a:srcRect/>
          <a:stretch>
            <a:fillRect/>
          </a:stretch>
        </p:blipFill>
        <p:spPr bwMode="auto">
          <a:xfrm>
            <a:off x="8237311" y="2264096"/>
            <a:ext cx="3118757" cy="1990696"/>
          </a:xfrm>
          <a:prstGeom prst="rect">
            <a:avLst/>
          </a:prstGeom>
          <a:noFill/>
        </p:spPr>
      </p:pic>
      <p:pic>
        <p:nvPicPr>
          <p:cNvPr id="10" name="Picture 9" descr="3rddegree.jpg"/>
          <p:cNvPicPr>
            <a:picLocks noChangeAspect="1"/>
          </p:cNvPicPr>
          <p:nvPr/>
        </p:nvPicPr>
        <p:blipFill>
          <a:blip r:embed="rId4"/>
          <a:stretch>
            <a:fillRect/>
          </a:stretch>
        </p:blipFill>
        <p:spPr>
          <a:xfrm>
            <a:off x="9922550" y="3026491"/>
            <a:ext cx="306977" cy="306977"/>
          </a:xfrm>
          <a:prstGeom prst="rect">
            <a:avLst/>
          </a:prstGeom>
        </p:spPr>
      </p:pic>
      <p:pic>
        <p:nvPicPr>
          <p:cNvPr id="11" name="Picture 10" descr="102426287.gif"/>
          <p:cNvPicPr>
            <a:picLocks noChangeAspect="1"/>
          </p:cNvPicPr>
          <p:nvPr/>
        </p:nvPicPr>
        <p:blipFill>
          <a:blip r:embed="rId5"/>
          <a:stretch>
            <a:fillRect/>
          </a:stretch>
        </p:blipFill>
        <p:spPr>
          <a:xfrm>
            <a:off x="338037" y="236162"/>
            <a:ext cx="1809750" cy="1790700"/>
          </a:xfrm>
          <a:prstGeom prst="rect">
            <a:avLst/>
          </a:prstGeom>
        </p:spPr>
      </p:pic>
      <p:sp>
        <p:nvSpPr>
          <p:cNvPr id="12" name="Rectangle 11"/>
          <p:cNvSpPr/>
          <p:nvPr/>
        </p:nvSpPr>
        <p:spPr>
          <a:xfrm>
            <a:off x="1034692" y="6320117"/>
            <a:ext cx="1331992"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Retention</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3" name="Picture 12" descr="download (1).png"/>
          <p:cNvPicPr>
            <a:picLocks noChangeAspect="1"/>
          </p:cNvPicPr>
          <p:nvPr/>
        </p:nvPicPr>
        <p:blipFill>
          <a:blip r:embed="rId6"/>
          <a:stretch>
            <a:fillRect/>
          </a:stretch>
        </p:blipFill>
        <p:spPr>
          <a:xfrm>
            <a:off x="169818" y="6087291"/>
            <a:ext cx="731520" cy="731520"/>
          </a:xfrm>
          <a:prstGeom prst="rect">
            <a:avLst/>
          </a:prstGeom>
        </p:spPr>
      </p:pic>
    </p:spTree>
  </p:cSld>
  <p:clrMapOvr>
    <a:masterClrMapping/>
  </p:clrMapOvr>
  <p:transition advTm="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pider-man-far-from-home-og-size-image.jpg"/>
          <p:cNvPicPr>
            <a:picLocks noChangeAspect="1"/>
          </p:cNvPicPr>
          <p:nvPr/>
        </p:nvPicPr>
        <p:blipFill>
          <a:blip r:embed="rId2"/>
          <a:stretch>
            <a:fillRect/>
          </a:stretch>
        </p:blipFill>
        <p:spPr>
          <a:xfrm>
            <a:off x="457200" y="228766"/>
            <a:ext cx="11337408" cy="5665694"/>
          </a:xfrm>
          <a:prstGeom prst="rect">
            <a:avLst/>
          </a:prstGeom>
        </p:spPr>
      </p:pic>
      <p:sp>
        <p:nvSpPr>
          <p:cNvPr id="7" name="Rectangle 6"/>
          <p:cNvSpPr/>
          <p:nvPr/>
        </p:nvSpPr>
        <p:spPr>
          <a:xfrm>
            <a:off x="0" y="71497"/>
            <a:ext cx="12189555"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District deputy Supreme knight</a:t>
            </a:r>
            <a:endParaRPr lang="en-US" sz="5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8" name="Rectangle 7"/>
          <p:cNvSpPr/>
          <p:nvPr/>
        </p:nvSpPr>
        <p:spPr>
          <a:xfrm>
            <a:off x="381725" y="3532502"/>
            <a:ext cx="7877661" cy="2585323"/>
          </a:xfrm>
          <a:prstGeom prst="rect">
            <a:avLst/>
          </a:prstGeom>
          <a:noFill/>
        </p:spPr>
        <p:txBody>
          <a:bodyPr wrap="squar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sz="5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With great power</a:t>
            </a:r>
          </a:p>
          <a:p>
            <a:pPr algn="ctr"/>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Comes great</a:t>
            </a:r>
          </a:p>
          <a:p>
            <a:pPr algn="ctr"/>
            <a:r>
              <a:rPr lang="en-US" sz="5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Responsibility</a:t>
            </a: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
        <p:nvSpPr>
          <p:cNvPr id="9" name="Rectangle 8"/>
          <p:cNvSpPr/>
          <p:nvPr/>
        </p:nvSpPr>
        <p:spPr>
          <a:xfrm>
            <a:off x="8246668" y="4939826"/>
            <a:ext cx="345799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Retention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Picture 9" descr="download (1).png"/>
          <p:cNvPicPr>
            <a:picLocks noChangeAspect="1"/>
          </p:cNvPicPr>
          <p:nvPr/>
        </p:nvPicPr>
        <p:blipFill>
          <a:blip r:embed="rId3"/>
          <a:stretch>
            <a:fillRect/>
          </a:stretch>
        </p:blipFill>
        <p:spPr>
          <a:xfrm>
            <a:off x="169818" y="6100354"/>
            <a:ext cx="757646" cy="757646"/>
          </a:xfrm>
          <a:prstGeom prst="rect">
            <a:avLst/>
          </a:prstGeom>
        </p:spPr>
      </p:pic>
      <p:pic>
        <p:nvPicPr>
          <p:cNvPr id="48130" name="Picture 2" descr="Image result for kofc financial secretary"/>
          <p:cNvPicPr>
            <a:picLocks noChangeAspect="1" noChangeArrowheads="1"/>
          </p:cNvPicPr>
          <p:nvPr/>
        </p:nvPicPr>
        <p:blipFill>
          <a:blip r:embed="rId4"/>
          <a:srcRect/>
          <a:stretch>
            <a:fillRect/>
          </a:stretch>
        </p:blipFill>
        <p:spPr bwMode="auto">
          <a:xfrm>
            <a:off x="9346876" y="5881063"/>
            <a:ext cx="1123405" cy="841470"/>
          </a:xfrm>
          <a:prstGeom prst="rect">
            <a:avLst/>
          </a:prstGeom>
          <a:noFill/>
        </p:spPr>
      </p:pic>
      <p:sp>
        <p:nvSpPr>
          <p:cNvPr id="12" name="Rectangle 11"/>
          <p:cNvSpPr/>
          <p:nvPr/>
        </p:nvSpPr>
        <p:spPr>
          <a:xfrm>
            <a:off x="1034692" y="6320117"/>
            <a:ext cx="1331992"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Retention</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advTm="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lcome-new-employee.jpg"/>
          <p:cNvPicPr>
            <a:picLocks noChangeAspect="1"/>
          </p:cNvPicPr>
          <p:nvPr/>
        </p:nvPicPr>
        <p:blipFill>
          <a:blip r:embed="rId2"/>
          <a:stretch>
            <a:fillRect/>
          </a:stretch>
        </p:blipFill>
        <p:spPr>
          <a:xfrm>
            <a:off x="9451610" y="1189983"/>
            <a:ext cx="1543224" cy="746887"/>
          </a:xfrm>
          <a:prstGeom prst="rect">
            <a:avLst/>
          </a:prstGeom>
        </p:spPr>
      </p:pic>
      <p:sp>
        <p:nvSpPr>
          <p:cNvPr id="5" name="TextBox 4"/>
          <p:cNvSpPr txBox="1"/>
          <p:nvPr/>
        </p:nvSpPr>
        <p:spPr>
          <a:xfrm>
            <a:off x="747272" y="328876"/>
            <a:ext cx="10502537" cy="3570208"/>
          </a:xfrm>
          <a:prstGeom prst="rect">
            <a:avLst/>
          </a:prstGeom>
          <a:noFill/>
        </p:spPr>
        <p:txBody>
          <a:bodyPr wrap="square" rtlCol="0">
            <a:spAutoFit/>
          </a:bodyPr>
          <a:lstStyle/>
          <a:p>
            <a:r>
              <a:rPr lang="en-CA" sz="2400" b="1" dirty="0"/>
              <a:t>Our goal is to ensure that a new member feels welcome and integrated in our councils by given them the opportunity to bring new ideas as they get involve helping in our programs.</a:t>
            </a:r>
          </a:p>
          <a:p>
            <a:endParaRPr lang="en-CA" sz="3200" b="1" dirty="0"/>
          </a:p>
          <a:p>
            <a:endParaRPr lang="en-CA" sz="3200" b="1" dirty="0"/>
          </a:p>
          <a:p>
            <a:r>
              <a:rPr lang="en-CA" sz="2400" b="1" dirty="0"/>
              <a:t>A proper orientation will give them a good understanding of the order allowing them to feel, he is a key member of the council and will stay active in the order and will help recruit new members.</a:t>
            </a:r>
          </a:p>
          <a:p>
            <a:endParaRPr lang="en-CA" dirty="0"/>
          </a:p>
        </p:txBody>
      </p:sp>
      <p:pic>
        <p:nvPicPr>
          <p:cNvPr id="6" name="Picture 5" descr="download (1).png"/>
          <p:cNvPicPr>
            <a:picLocks noChangeAspect="1"/>
          </p:cNvPicPr>
          <p:nvPr/>
        </p:nvPicPr>
        <p:blipFill>
          <a:blip r:embed="rId3"/>
          <a:stretch>
            <a:fillRect/>
          </a:stretch>
        </p:blipFill>
        <p:spPr>
          <a:xfrm>
            <a:off x="10597627" y="1727090"/>
            <a:ext cx="482478" cy="377132"/>
          </a:xfrm>
          <a:prstGeom prst="rect">
            <a:avLst/>
          </a:prstGeom>
        </p:spPr>
      </p:pic>
      <p:pic>
        <p:nvPicPr>
          <p:cNvPr id="8" name="Picture 7" descr="How-To-Refine-Your-New-Employee-Orientation-For-Temporary-Staff.png"/>
          <p:cNvPicPr>
            <a:picLocks noChangeAspect="1"/>
          </p:cNvPicPr>
          <p:nvPr/>
        </p:nvPicPr>
        <p:blipFill>
          <a:blip r:embed="rId4"/>
          <a:stretch>
            <a:fillRect/>
          </a:stretch>
        </p:blipFill>
        <p:spPr>
          <a:xfrm>
            <a:off x="10313172" y="3198582"/>
            <a:ext cx="1029842" cy="800541"/>
          </a:xfrm>
          <a:prstGeom prst="rect">
            <a:avLst/>
          </a:prstGeom>
        </p:spPr>
      </p:pic>
      <p:pic>
        <p:nvPicPr>
          <p:cNvPr id="7" name="Picture 6" descr="download (1).png"/>
          <p:cNvPicPr>
            <a:picLocks noChangeAspect="1"/>
          </p:cNvPicPr>
          <p:nvPr/>
        </p:nvPicPr>
        <p:blipFill>
          <a:blip r:embed="rId3"/>
          <a:stretch>
            <a:fillRect/>
          </a:stretch>
        </p:blipFill>
        <p:spPr>
          <a:xfrm>
            <a:off x="130629" y="6074228"/>
            <a:ext cx="757646" cy="757646"/>
          </a:xfrm>
          <a:prstGeom prst="rect">
            <a:avLst/>
          </a:prstGeom>
        </p:spPr>
      </p:pic>
      <p:sp>
        <p:nvSpPr>
          <p:cNvPr id="9" name="Rectangle 8"/>
          <p:cNvSpPr/>
          <p:nvPr/>
        </p:nvSpPr>
        <p:spPr>
          <a:xfrm>
            <a:off x="1034692" y="6320117"/>
            <a:ext cx="1331992"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Retention</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936434" y="3580482"/>
            <a:ext cx="10598225" cy="2585323"/>
          </a:xfrm>
          <a:prstGeom prst="rect">
            <a:avLst/>
          </a:prstGeom>
        </p:spPr>
        <p:txBody>
          <a:bodyPr wrap="square">
            <a:spAutoFit/>
          </a:bodyPr>
          <a:lstStyle/>
          <a:p>
            <a:pPr algn="ctr"/>
            <a:r>
              <a:rPr lang="en-CA" b="1" dirty="0">
                <a:solidFill>
                  <a:srgbClr val="FF0000"/>
                </a:solidFill>
              </a:rPr>
              <a:t>Keeping Membership Personnel Motivated</a:t>
            </a:r>
          </a:p>
          <a:p>
            <a:pPr algn="ctr"/>
            <a:r>
              <a:rPr lang="en-CA" b="1" dirty="0">
                <a:solidFill>
                  <a:srgbClr val="FF0000"/>
                </a:solidFill>
              </a:rPr>
              <a:t>BY</a:t>
            </a:r>
          </a:p>
          <a:p>
            <a:r>
              <a:rPr lang="en-CA" b="1" dirty="0"/>
              <a:t>›Ensuring new members are introduced to the council membership and made to feel welcome. </a:t>
            </a:r>
          </a:p>
          <a:p>
            <a:endParaRPr lang="en-CA" b="1" dirty="0"/>
          </a:p>
          <a:p>
            <a:r>
              <a:rPr lang="en-CA" b="1" dirty="0"/>
              <a:t>›Communicating with members to remind them of meetings and activities. </a:t>
            </a:r>
          </a:p>
          <a:p>
            <a:endParaRPr lang="en-CA" b="1" dirty="0"/>
          </a:p>
          <a:p>
            <a:r>
              <a:rPr lang="en-CA" b="1" dirty="0"/>
              <a:t>›Accepting responsibility for your mistakes. </a:t>
            </a:r>
          </a:p>
          <a:p>
            <a:r>
              <a:rPr lang="en-CA" b="1" dirty="0"/>
              <a:t>This shows your team that you know that you are human and fallible.</a:t>
            </a:r>
          </a:p>
        </p:txBody>
      </p:sp>
    </p:spTree>
  </p:cSld>
  <p:clrMapOvr>
    <a:masterClrMapping/>
  </p:clrMapOvr>
  <p:transition advTm="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780880342933-us.jpg"/>
          <p:cNvPicPr>
            <a:picLocks noChangeAspect="1"/>
          </p:cNvPicPr>
          <p:nvPr/>
        </p:nvPicPr>
        <p:blipFill>
          <a:blip r:embed="rId2"/>
          <a:stretch>
            <a:fillRect/>
          </a:stretch>
        </p:blipFill>
        <p:spPr>
          <a:xfrm>
            <a:off x="260441" y="237852"/>
            <a:ext cx="3676650" cy="5248547"/>
          </a:xfrm>
          <a:prstGeom prst="rect">
            <a:avLst/>
          </a:prstGeom>
        </p:spPr>
      </p:pic>
      <p:sp>
        <p:nvSpPr>
          <p:cNvPr id="6" name="TextBox 5"/>
          <p:cNvSpPr txBox="1"/>
          <p:nvPr/>
        </p:nvSpPr>
        <p:spPr>
          <a:xfrm>
            <a:off x="2664845" y="261257"/>
            <a:ext cx="9091748" cy="1661993"/>
          </a:xfrm>
          <a:prstGeom prst="rect">
            <a:avLst/>
          </a:prstGeom>
          <a:noFill/>
        </p:spPr>
        <p:txBody>
          <a:bodyPr wrap="square" rtlCol="0">
            <a:spAutoFit/>
          </a:bodyPr>
          <a:lstStyle/>
          <a:p>
            <a:pPr algn="ctr"/>
            <a:r>
              <a:rPr lang="en-CA" sz="2800" dirty="0"/>
              <a:t>Retention is the responsibility of all the Knights of             Columbus members in Ontario. </a:t>
            </a:r>
          </a:p>
          <a:p>
            <a:endParaRPr lang="en-CA" sz="2800" dirty="0"/>
          </a:p>
          <a:p>
            <a:endParaRPr lang="en-CA" dirty="0"/>
          </a:p>
        </p:txBody>
      </p:sp>
      <p:sp>
        <p:nvSpPr>
          <p:cNvPr id="7" name="TextBox 6"/>
          <p:cNvSpPr txBox="1"/>
          <p:nvPr/>
        </p:nvSpPr>
        <p:spPr>
          <a:xfrm>
            <a:off x="4297680" y="1606731"/>
            <a:ext cx="7053943" cy="4678204"/>
          </a:xfrm>
          <a:prstGeom prst="rect">
            <a:avLst/>
          </a:prstGeom>
          <a:noFill/>
        </p:spPr>
        <p:txBody>
          <a:bodyPr wrap="square" rtlCol="0">
            <a:spAutoFit/>
          </a:bodyPr>
          <a:lstStyle/>
          <a:p>
            <a:r>
              <a:rPr lang="en-CA" sz="2800" b="1" dirty="0">
                <a:solidFill>
                  <a:srgbClr val="FF0000"/>
                </a:solidFill>
              </a:rPr>
              <a:t>R</a:t>
            </a:r>
            <a:r>
              <a:rPr lang="en-CA" sz="2800" dirty="0"/>
              <a:t>eaching out members and </a:t>
            </a:r>
            <a:r>
              <a:rPr lang="en-CA" sz="2800" b="1" dirty="0">
                <a:solidFill>
                  <a:srgbClr val="FF0000"/>
                </a:solidFill>
              </a:rPr>
              <a:t>E</a:t>
            </a:r>
            <a:r>
              <a:rPr lang="en-CA" sz="2800" dirty="0"/>
              <a:t>ncouraging them by example will earn their </a:t>
            </a:r>
            <a:r>
              <a:rPr lang="en-CA" sz="2800" b="1" dirty="0">
                <a:solidFill>
                  <a:srgbClr val="FF0000"/>
                </a:solidFill>
              </a:rPr>
              <a:t>T</a:t>
            </a:r>
            <a:r>
              <a:rPr lang="en-CA" sz="2800" dirty="0"/>
              <a:t>rust as we </a:t>
            </a:r>
            <a:r>
              <a:rPr lang="en-CA" sz="2800" b="1" dirty="0">
                <a:solidFill>
                  <a:srgbClr val="FF0000"/>
                </a:solidFill>
              </a:rPr>
              <a:t>E</a:t>
            </a:r>
            <a:r>
              <a:rPr lang="en-CA" sz="2800" dirty="0"/>
              <a:t>njoying the work we do, </a:t>
            </a:r>
            <a:r>
              <a:rPr lang="en-CA" sz="2800" b="1" dirty="0">
                <a:solidFill>
                  <a:srgbClr val="FF0000"/>
                </a:solidFill>
              </a:rPr>
              <a:t>N</a:t>
            </a:r>
            <a:r>
              <a:rPr lang="en-CA" sz="2800" dirty="0"/>
              <a:t>urture our old members unable to attend meeting by calling them or give them a ride to our council activities, will </a:t>
            </a:r>
            <a:r>
              <a:rPr lang="en-CA" sz="2800" b="1" dirty="0">
                <a:solidFill>
                  <a:srgbClr val="FF0000"/>
                </a:solidFill>
              </a:rPr>
              <a:t>T</a:t>
            </a:r>
            <a:r>
              <a:rPr lang="en-CA" sz="2800" dirty="0"/>
              <a:t>each the new members that we care, and may </a:t>
            </a:r>
            <a:r>
              <a:rPr lang="en-CA" sz="2800" b="1" dirty="0">
                <a:solidFill>
                  <a:srgbClr val="FF0000"/>
                </a:solidFill>
              </a:rPr>
              <a:t>I</a:t>
            </a:r>
            <a:r>
              <a:rPr lang="en-CA" sz="2800" dirty="0"/>
              <a:t>nspire them creating the </a:t>
            </a:r>
            <a:r>
              <a:rPr lang="en-CA" sz="2800" b="1" dirty="0">
                <a:solidFill>
                  <a:srgbClr val="FF0000"/>
                </a:solidFill>
              </a:rPr>
              <a:t>O</a:t>
            </a:r>
            <a:r>
              <a:rPr lang="en-CA" sz="2800" dirty="0"/>
              <a:t>pportunity for them to do the same with others </a:t>
            </a:r>
            <a:r>
              <a:rPr lang="en-CA" sz="2800" b="1" dirty="0">
                <a:solidFill>
                  <a:srgbClr val="FF0000"/>
                </a:solidFill>
              </a:rPr>
              <a:t>N</a:t>
            </a:r>
            <a:r>
              <a:rPr lang="en-CA" sz="2800" dirty="0"/>
              <a:t>ow.</a:t>
            </a:r>
          </a:p>
          <a:p>
            <a:endParaRPr lang="en-CA" dirty="0"/>
          </a:p>
        </p:txBody>
      </p:sp>
      <p:pic>
        <p:nvPicPr>
          <p:cNvPr id="9" name="Picture 8" descr="download (1).png"/>
          <p:cNvPicPr>
            <a:picLocks noChangeAspect="1"/>
          </p:cNvPicPr>
          <p:nvPr/>
        </p:nvPicPr>
        <p:blipFill>
          <a:blip r:embed="rId3"/>
          <a:stretch>
            <a:fillRect/>
          </a:stretch>
        </p:blipFill>
        <p:spPr>
          <a:xfrm rot="19957656">
            <a:off x="770708" y="4124818"/>
            <a:ext cx="1188720" cy="1188720"/>
          </a:xfrm>
          <a:prstGeom prst="rect">
            <a:avLst/>
          </a:prstGeom>
        </p:spPr>
      </p:pic>
      <p:pic>
        <p:nvPicPr>
          <p:cNvPr id="8" name="Picture 7" descr="download (1).png"/>
          <p:cNvPicPr>
            <a:picLocks noChangeAspect="1"/>
          </p:cNvPicPr>
          <p:nvPr/>
        </p:nvPicPr>
        <p:blipFill>
          <a:blip r:embed="rId3"/>
          <a:stretch>
            <a:fillRect/>
          </a:stretch>
        </p:blipFill>
        <p:spPr>
          <a:xfrm>
            <a:off x="209006" y="6021978"/>
            <a:ext cx="809896" cy="809896"/>
          </a:xfrm>
          <a:prstGeom prst="rect">
            <a:avLst/>
          </a:prstGeom>
        </p:spPr>
      </p:pic>
      <p:sp>
        <p:nvSpPr>
          <p:cNvPr id="10" name="Rectangle 9"/>
          <p:cNvSpPr/>
          <p:nvPr/>
        </p:nvSpPr>
        <p:spPr>
          <a:xfrm>
            <a:off x="1034692" y="6320117"/>
            <a:ext cx="1331992"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Retention</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advTm="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2878" y="399954"/>
            <a:ext cx="8811281" cy="954107"/>
          </a:xfrm>
          <a:prstGeom prst="rect">
            <a:avLst/>
          </a:prstGeom>
          <a:noFill/>
        </p:spPr>
        <p:txBody>
          <a:bodyPr wrap="square" rtlCol="0">
            <a:spAutoFit/>
          </a:bodyPr>
          <a:lstStyle/>
          <a:p>
            <a:pPr algn="ctr"/>
            <a:r>
              <a:rPr lang="en-CA" sz="2800" dirty="0"/>
              <a:t>Keep your members interested in</a:t>
            </a:r>
          </a:p>
          <a:p>
            <a:pPr algn="ctr"/>
            <a:r>
              <a:rPr lang="en-CA" sz="2800" dirty="0"/>
              <a:t> participating in your council activities/programs.</a:t>
            </a:r>
          </a:p>
        </p:txBody>
      </p:sp>
      <p:sp>
        <p:nvSpPr>
          <p:cNvPr id="5" name="Rectangle 4"/>
          <p:cNvSpPr/>
          <p:nvPr/>
        </p:nvSpPr>
        <p:spPr>
          <a:xfrm>
            <a:off x="400911" y="3751106"/>
            <a:ext cx="399660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Family Programs</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276796" y="1543483"/>
            <a:ext cx="364394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Faith Programs</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6833774" y="1412854"/>
            <a:ext cx="516038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Community</a:t>
            </a: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Programs</a:t>
            </a:r>
          </a:p>
        </p:txBody>
      </p:sp>
      <p:sp>
        <p:nvSpPr>
          <p:cNvPr id="9" name="Rectangle 8"/>
          <p:cNvSpPr/>
          <p:nvPr/>
        </p:nvSpPr>
        <p:spPr>
          <a:xfrm>
            <a:off x="8261984" y="4234433"/>
            <a:ext cx="3348994"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Life Programs</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Picture 9" descr="web3-ultrasound-sonogram-clinic-pregnant-baby-gorodenkoff-shutterstock.jpg"/>
          <p:cNvPicPr>
            <a:picLocks noChangeAspect="1"/>
          </p:cNvPicPr>
          <p:nvPr/>
        </p:nvPicPr>
        <p:blipFill>
          <a:blip r:embed="rId2"/>
          <a:stretch>
            <a:fillRect/>
          </a:stretch>
        </p:blipFill>
        <p:spPr>
          <a:xfrm>
            <a:off x="8242663" y="4770717"/>
            <a:ext cx="3608508" cy="1804254"/>
          </a:xfrm>
          <a:prstGeom prst="rect">
            <a:avLst/>
          </a:prstGeom>
        </p:spPr>
      </p:pic>
      <p:pic>
        <p:nvPicPr>
          <p:cNvPr id="11" name="Picture 10" descr="Picture1.jpg"/>
          <p:cNvPicPr>
            <a:picLocks noChangeAspect="1"/>
          </p:cNvPicPr>
          <p:nvPr/>
        </p:nvPicPr>
        <p:blipFill>
          <a:blip r:embed="rId3"/>
          <a:stretch>
            <a:fillRect/>
          </a:stretch>
        </p:blipFill>
        <p:spPr>
          <a:xfrm>
            <a:off x="9222375" y="2050870"/>
            <a:ext cx="2560322" cy="2067516"/>
          </a:xfrm>
          <a:prstGeom prst="rect">
            <a:avLst/>
          </a:prstGeom>
        </p:spPr>
      </p:pic>
      <p:pic>
        <p:nvPicPr>
          <p:cNvPr id="2049" name="Picture 1"/>
          <p:cNvPicPr>
            <a:picLocks noChangeAspect="1" noChangeArrowheads="1"/>
          </p:cNvPicPr>
          <p:nvPr/>
        </p:nvPicPr>
        <p:blipFill>
          <a:blip r:embed="rId4"/>
          <a:srcRect l="13409" r="26027"/>
          <a:stretch>
            <a:fillRect/>
          </a:stretch>
        </p:blipFill>
        <p:spPr bwMode="auto">
          <a:xfrm>
            <a:off x="6559645" y="4611189"/>
            <a:ext cx="1382168" cy="1645919"/>
          </a:xfrm>
          <a:prstGeom prst="rect">
            <a:avLst/>
          </a:prstGeom>
          <a:noFill/>
          <a:ln w="9525" algn="in">
            <a:noFill/>
            <a:miter lim="800000"/>
            <a:headEnd/>
            <a:tailEnd/>
          </a:ln>
          <a:effectLst/>
        </p:spPr>
      </p:pic>
      <p:pic>
        <p:nvPicPr>
          <p:cNvPr id="1028" name="Picture 4" descr="DSCN0258"/>
          <p:cNvPicPr>
            <a:picLocks noChangeAspect="1" noChangeArrowheads="1"/>
          </p:cNvPicPr>
          <p:nvPr/>
        </p:nvPicPr>
        <p:blipFill>
          <a:blip r:embed="rId5"/>
          <a:srcRect/>
          <a:stretch>
            <a:fillRect/>
          </a:stretch>
        </p:blipFill>
        <p:spPr bwMode="auto">
          <a:xfrm>
            <a:off x="6296300" y="2045752"/>
            <a:ext cx="2834639" cy="2064190"/>
          </a:xfrm>
          <a:prstGeom prst="rect">
            <a:avLst/>
          </a:prstGeom>
          <a:noFill/>
          <a:ln w="76200" cmpd="tri" algn="ctr">
            <a:noFill/>
            <a:miter lim="800000"/>
            <a:headEnd/>
            <a:tailEnd/>
          </a:ln>
          <a:effectLst/>
        </p:spPr>
      </p:pic>
      <p:sp>
        <p:nvSpPr>
          <p:cNvPr id="13" name="Rectangle 12"/>
          <p:cNvSpPr/>
          <p:nvPr/>
        </p:nvSpPr>
        <p:spPr>
          <a:xfrm>
            <a:off x="6720582" y="2039872"/>
            <a:ext cx="1859803"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Coats for Kids</a:t>
            </a:r>
          </a:p>
        </p:txBody>
      </p:sp>
      <p:sp>
        <p:nvSpPr>
          <p:cNvPr id="14" name="Rectangle 13"/>
          <p:cNvSpPr/>
          <p:nvPr/>
        </p:nvSpPr>
        <p:spPr>
          <a:xfrm>
            <a:off x="9215769" y="3711918"/>
            <a:ext cx="1441420" cy="3385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Wheelchairs</a:t>
            </a:r>
            <a:endParaRPr lang="en-US"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5" name="Picture 14" descr="download (1).png"/>
          <p:cNvPicPr>
            <a:picLocks noChangeAspect="1"/>
          </p:cNvPicPr>
          <p:nvPr/>
        </p:nvPicPr>
        <p:blipFill>
          <a:blip r:embed="rId6"/>
          <a:stretch>
            <a:fillRect/>
          </a:stretch>
        </p:blipFill>
        <p:spPr>
          <a:xfrm>
            <a:off x="169818" y="5982788"/>
            <a:ext cx="849086" cy="849086"/>
          </a:xfrm>
          <a:prstGeom prst="rect">
            <a:avLst/>
          </a:prstGeom>
        </p:spPr>
      </p:pic>
      <p:sp>
        <p:nvSpPr>
          <p:cNvPr id="16" name="Rectangle 15"/>
          <p:cNvSpPr/>
          <p:nvPr/>
        </p:nvSpPr>
        <p:spPr>
          <a:xfrm>
            <a:off x="7537268" y="6296297"/>
            <a:ext cx="2627297"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Ultrasound</a:t>
            </a:r>
            <a:endParaRPr lang="en-US"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3010" name="Picture 2" descr="null"/>
          <p:cNvPicPr>
            <a:picLocks noChangeAspect="1" noChangeArrowheads="1"/>
          </p:cNvPicPr>
          <p:nvPr/>
        </p:nvPicPr>
        <p:blipFill>
          <a:blip r:embed="rId7"/>
          <a:srcRect/>
          <a:stretch>
            <a:fillRect/>
          </a:stretch>
        </p:blipFill>
        <p:spPr bwMode="auto">
          <a:xfrm>
            <a:off x="390706" y="2103120"/>
            <a:ext cx="2429520" cy="1501503"/>
          </a:xfrm>
          <a:prstGeom prst="rect">
            <a:avLst/>
          </a:prstGeom>
          <a:noFill/>
        </p:spPr>
      </p:pic>
      <p:pic>
        <p:nvPicPr>
          <p:cNvPr id="43014" name="Picture 6" descr="null"/>
          <p:cNvPicPr>
            <a:picLocks noChangeAspect="1" noChangeArrowheads="1"/>
          </p:cNvPicPr>
          <p:nvPr/>
        </p:nvPicPr>
        <p:blipFill>
          <a:blip r:embed="rId8"/>
          <a:srcRect/>
          <a:stretch>
            <a:fillRect/>
          </a:stretch>
        </p:blipFill>
        <p:spPr bwMode="auto">
          <a:xfrm>
            <a:off x="534399" y="4337594"/>
            <a:ext cx="2383219" cy="1344748"/>
          </a:xfrm>
          <a:prstGeom prst="rect">
            <a:avLst/>
          </a:prstGeom>
          <a:noFill/>
        </p:spPr>
      </p:pic>
      <p:pic>
        <p:nvPicPr>
          <p:cNvPr id="43016" name="Picture 8" descr="null"/>
          <p:cNvPicPr>
            <a:picLocks noChangeAspect="1" noChangeArrowheads="1"/>
          </p:cNvPicPr>
          <p:nvPr/>
        </p:nvPicPr>
        <p:blipFill>
          <a:blip r:embed="rId9"/>
          <a:srcRect/>
          <a:stretch>
            <a:fillRect/>
          </a:stretch>
        </p:blipFill>
        <p:spPr bwMode="auto">
          <a:xfrm>
            <a:off x="3108959" y="4362993"/>
            <a:ext cx="2161738" cy="1345474"/>
          </a:xfrm>
          <a:prstGeom prst="rect">
            <a:avLst/>
          </a:prstGeom>
          <a:noFill/>
        </p:spPr>
      </p:pic>
      <p:sp>
        <p:nvSpPr>
          <p:cNvPr id="20" name="Rectangle 19"/>
          <p:cNvSpPr/>
          <p:nvPr/>
        </p:nvSpPr>
        <p:spPr>
          <a:xfrm>
            <a:off x="810389" y="5425219"/>
            <a:ext cx="2028119"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Food for Family</a:t>
            </a:r>
          </a:p>
        </p:txBody>
      </p:sp>
      <p:sp>
        <p:nvSpPr>
          <p:cNvPr id="21" name="Rectangle 20"/>
          <p:cNvSpPr/>
          <p:nvPr/>
        </p:nvSpPr>
        <p:spPr>
          <a:xfrm>
            <a:off x="3027490" y="5512304"/>
            <a:ext cx="2236841"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Family of the Month</a:t>
            </a:r>
          </a:p>
        </p:txBody>
      </p:sp>
      <p:sp>
        <p:nvSpPr>
          <p:cNvPr id="22" name="Rectangle 21"/>
          <p:cNvSpPr/>
          <p:nvPr/>
        </p:nvSpPr>
        <p:spPr>
          <a:xfrm>
            <a:off x="6433173" y="6253537"/>
            <a:ext cx="1798890"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Roses for Life</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 name="Rectangle 22"/>
          <p:cNvSpPr/>
          <p:nvPr/>
        </p:nvSpPr>
        <p:spPr>
          <a:xfrm>
            <a:off x="701398" y="3254718"/>
            <a:ext cx="1984838" cy="3385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CA" sz="1600" dirty="0">
                <a:solidFill>
                  <a:srgbClr val="FF0000"/>
                </a:solidFill>
              </a:rPr>
              <a:t>Praying the rosary</a:t>
            </a:r>
            <a:endParaRPr lang="en-US" sz="1600" b="1" cap="none" spc="50" dirty="0">
              <a:ln w="11430"/>
              <a:solidFill>
                <a:srgbClr val="FF0000"/>
              </a:solidFill>
              <a:effectLst>
                <a:outerShdw blurRad="76200" dist="50800" dir="5400000" algn="tl" rotWithShape="0">
                  <a:srgbClr val="000000">
                    <a:alpha val="65000"/>
                  </a:srgbClr>
                </a:outerShdw>
              </a:effectLst>
            </a:endParaRPr>
          </a:p>
        </p:txBody>
      </p:sp>
      <p:pic>
        <p:nvPicPr>
          <p:cNvPr id="43018" name="Picture 10" descr="Pray for Those Who Are Preparing for Ordination This Weekend"/>
          <p:cNvPicPr>
            <a:picLocks noChangeAspect="1" noChangeArrowheads="1"/>
          </p:cNvPicPr>
          <p:nvPr/>
        </p:nvPicPr>
        <p:blipFill>
          <a:blip r:embed="rId10"/>
          <a:srcRect/>
          <a:stretch>
            <a:fillRect/>
          </a:stretch>
        </p:blipFill>
        <p:spPr bwMode="auto">
          <a:xfrm>
            <a:off x="2877671" y="2103120"/>
            <a:ext cx="2420470" cy="1514140"/>
          </a:xfrm>
          <a:prstGeom prst="rect">
            <a:avLst/>
          </a:prstGeom>
          <a:noFill/>
        </p:spPr>
      </p:pic>
      <p:sp>
        <p:nvSpPr>
          <p:cNvPr id="26" name="Rectangle 25"/>
          <p:cNvSpPr/>
          <p:nvPr/>
        </p:nvSpPr>
        <p:spPr>
          <a:xfrm>
            <a:off x="2885686" y="3250364"/>
            <a:ext cx="2417834" cy="33855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CA" sz="1600" dirty="0">
                <a:solidFill>
                  <a:srgbClr val="FF0000"/>
                </a:solidFill>
              </a:rPr>
              <a:t>Support Vocations (*)</a:t>
            </a:r>
            <a:endParaRPr lang="en-US" sz="1600" b="1" cap="none" spc="50" dirty="0">
              <a:ln w="11430"/>
              <a:solidFill>
                <a:srgbClr val="FF0000"/>
              </a:solidFill>
              <a:effectLst>
                <a:outerShdw blurRad="76200" dist="50800" dir="5400000" algn="tl" rotWithShape="0">
                  <a:srgbClr val="000000">
                    <a:alpha val="65000"/>
                  </a:srgbClr>
                </a:outerShdw>
              </a:effectLst>
            </a:endParaRPr>
          </a:p>
        </p:txBody>
      </p:sp>
      <p:sp>
        <p:nvSpPr>
          <p:cNvPr id="28" name="Rectangle 27"/>
          <p:cNvSpPr/>
          <p:nvPr/>
        </p:nvSpPr>
        <p:spPr>
          <a:xfrm>
            <a:off x="2536145" y="6115487"/>
            <a:ext cx="314861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Newly Ordained </a:t>
            </a:r>
          </a:p>
        </p:txBody>
      </p:sp>
      <p:cxnSp>
        <p:nvCxnSpPr>
          <p:cNvPr id="40" name="Elbow Connector 39"/>
          <p:cNvCxnSpPr/>
          <p:nvPr/>
        </p:nvCxnSpPr>
        <p:spPr>
          <a:xfrm rot="16200000" flipH="1">
            <a:off x="4669972" y="4434840"/>
            <a:ext cx="2560321" cy="32657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5708469" y="5891349"/>
            <a:ext cx="391885" cy="5225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5394961" y="3226526"/>
            <a:ext cx="404948" cy="91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034692" y="6372369"/>
            <a:ext cx="1331992"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Retention</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advTm="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901" y="197006"/>
            <a:ext cx="4950808" cy="5247590"/>
          </a:xfrm>
          <a:prstGeom prst="rect">
            <a:avLst/>
          </a:prstGeom>
        </p:spPr>
        <p:txBody>
          <a:bodyPr wrap="square">
            <a:spAutoFit/>
          </a:bodyPr>
          <a:lstStyle/>
          <a:p>
            <a:pPr algn="ctr"/>
            <a:r>
              <a:rPr lang="en-CA" sz="1300" b="1" dirty="0">
                <a:solidFill>
                  <a:srgbClr val="FF0000"/>
                </a:solidFill>
              </a:rPr>
              <a:t>Keeping Membership Personnel Motivated</a:t>
            </a:r>
          </a:p>
          <a:p>
            <a:r>
              <a:rPr lang="en-CA" sz="1300" dirty="0"/>
              <a:t>The membership director and each committee chairman are responsible for keeping the membership personnel motivated. It is natural to appreciate recognition for a job well-done. </a:t>
            </a:r>
          </a:p>
          <a:p>
            <a:pPr algn="ctr"/>
            <a:endParaRPr lang="en-CA" sz="1300" dirty="0"/>
          </a:p>
          <a:p>
            <a:pPr algn="ctr"/>
            <a:r>
              <a:rPr lang="en-CA" sz="1300" dirty="0"/>
              <a:t>Here are some suggestions to keep morale high:</a:t>
            </a:r>
          </a:p>
          <a:p>
            <a:pPr algn="ctr"/>
            <a:endParaRPr lang="en-CA" sz="1300" dirty="0"/>
          </a:p>
          <a:p>
            <a:r>
              <a:rPr lang="en-CA" sz="1300" dirty="0"/>
              <a:t>› Be sure that each Knight gets full credit and recognition for his work. An occasional personal written note may mean a great deal to the recipient.</a:t>
            </a:r>
          </a:p>
          <a:p>
            <a:endParaRPr lang="en-CA" sz="1300" dirty="0"/>
          </a:p>
          <a:p>
            <a:r>
              <a:rPr lang="en-CA" sz="1300" dirty="0"/>
              <a:t>› Make use of current membership campaign awards and incentives.</a:t>
            </a:r>
          </a:p>
          <a:p>
            <a:r>
              <a:rPr lang="en-CA" sz="1300" dirty="0"/>
              <a:t> Listen to the suggestions of your council members and acknowledge good advice. Tell your brother Knight that you appreciate his interest and will consider his idea.</a:t>
            </a:r>
          </a:p>
          <a:p>
            <a:endParaRPr lang="en-CA" sz="1300" dirty="0"/>
          </a:p>
          <a:p>
            <a:r>
              <a:rPr lang="en-CA" sz="1300" dirty="0"/>
              <a:t>› Be prepared to listen when a member has a question or problem. Guide him, but get him to do most of the thinking. This indicates respect for his judgment, giving him confidence and a feeling of importance.</a:t>
            </a:r>
          </a:p>
          <a:p>
            <a:endParaRPr lang="en-CA" dirty="0"/>
          </a:p>
          <a:p>
            <a:endParaRPr lang="en-CA" dirty="0"/>
          </a:p>
        </p:txBody>
      </p:sp>
      <p:pic>
        <p:nvPicPr>
          <p:cNvPr id="3" name="Picture 2" descr="download (1).png"/>
          <p:cNvPicPr>
            <a:picLocks noChangeAspect="1"/>
          </p:cNvPicPr>
          <p:nvPr/>
        </p:nvPicPr>
        <p:blipFill>
          <a:blip r:embed="rId2"/>
          <a:stretch>
            <a:fillRect/>
          </a:stretch>
        </p:blipFill>
        <p:spPr>
          <a:xfrm>
            <a:off x="169818" y="6021977"/>
            <a:ext cx="796834" cy="796834"/>
          </a:xfrm>
          <a:prstGeom prst="rect">
            <a:avLst/>
          </a:prstGeom>
        </p:spPr>
      </p:pic>
      <p:pic>
        <p:nvPicPr>
          <p:cNvPr id="17410" name="Picture 2" descr="Image result for kofc award recognition"/>
          <p:cNvPicPr>
            <a:picLocks noChangeAspect="1" noChangeArrowheads="1"/>
          </p:cNvPicPr>
          <p:nvPr/>
        </p:nvPicPr>
        <p:blipFill>
          <a:blip r:embed="rId3"/>
          <a:srcRect/>
          <a:stretch>
            <a:fillRect/>
          </a:stretch>
        </p:blipFill>
        <p:spPr bwMode="auto">
          <a:xfrm>
            <a:off x="1470364" y="4689762"/>
            <a:ext cx="1668971" cy="1272835"/>
          </a:xfrm>
          <a:prstGeom prst="rect">
            <a:avLst/>
          </a:prstGeom>
          <a:noFill/>
        </p:spPr>
      </p:pic>
      <p:pic>
        <p:nvPicPr>
          <p:cNvPr id="17412" name="Picture 4" descr="Image result for knights of columbus appreciation day"/>
          <p:cNvPicPr>
            <a:picLocks noChangeAspect="1" noChangeArrowheads="1"/>
          </p:cNvPicPr>
          <p:nvPr/>
        </p:nvPicPr>
        <p:blipFill>
          <a:blip r:embed="rId4"/>
          <a:srcRect/>
          <a:stretch>
            <a:fillRect/>
          </a:stretch>
        </p:blipFill>
        <p:spPr bwMode="auto">
          <a:xfrm>
            <a:off x="4407075" y="4852519"/>
            <a:ext cx="2113351" cy="1531599"/>
          </a:xfrm>
          <a:prstGeom prst="rect">
            <a:avLst/>
          </a:prstGeom>
          <a:noFill/>
        </p:spPr>
      </p:pic>
      <p:sp>
        <p:nvSpPr>
          <p:cNvPr id="6" name="Rectangle 5"/>
          <p:cNvSpPr/>
          <p:nvPr/>
        </p:nvSpPr>
        <p:spPr>
          <a:xfrm>
            <a:off x="1034692" y="6320117"/>
            <a:ext cx="1331992"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Retention</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6896426" y="259335"/>
            <a:ext cx="4827494" cy="4401205"/>
          </a:xfrm>
          <a:prstGeom prst="rect">
            <a:avLst/>
          </a:prstGeom>
        </p:spPr>
        <p:txBody>
          <a:bodyPr wrap="square">
            <a:spAutoFit/>
          </a:bodyPr>
          <a:lstStyle/>
          <a:p>
            <a:pPr algn="ctr"/>
            <a:r>
              <a:rPr lang="en-CA" sz="1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Member Retention</a:t>
            </a:r>
          </a:p>
          <a:p>
            <a:r>
              <a:rPr lang="en-CA" sz="1400" dirty="0"/>
              <a:t>The task of member retention begins as soon as the Admission (First Degree) Ceremonial is conferred upon a new member. From the start, new members should be encouraged to be active and to participate in the Formation (Second Degree) and Knighthood (Third Degree) Ceremonials. </a:t>
            </a:r>
          </a:p>
          <a:p>
            <a:endParaRPr lang="en-CA" sz="1400" dirty="0"/>
          </a:p>
          <a:p>
            <a:r>
              <a:rPr lang="en-CA" sz="1400" dirty="0"/>
              <a:t>To inspire both new and current First Degree members, that have been inactive more than one year, to be active in your council,</a:t>
            </a:r>
          </a:p>
          <a:p>
            <a:r>
              <a:rPr lang="en-CA" sz="1400" dirty="0"/>
              <a:t>promote the Shining Armor Award.</a:t>
            </a:r>
          </a:p>
          <a:p>
            <a:endParaRPr lang="en-CA" sz="1400" dirty="0"/>
          </a:p>
          <a:p>
            <a:r>
              <a:rPr lang="en-CA" sz="1400" dirty="0"/>
              <a:t>To earn the Shining Armor Award, Knights must:</a:t>
            </a:r>
          </a:p>
          <a:p>
            <a:r>
              <a:rPr lang="en-CA" sz="1400" dirty="0"/>
              <a:t>↠ Be involved in at least three council service programs.</a:t>
            </a:r>
          </a:p>
          <a:p>
            <a:r>
              <a:rPr lang="en-CA" sz="1400" dirty="0"/>
              <a:t>↠ Attend at least three business meetings.</a:t>
            </a:r>
          </a:p>
          <a:p>
            <a:r>
              <a:rPr lang="en-CA" sz="1400" dirty="0"/>
              <a:t>↠ Receive their Second and Third Degrees.</a:t>
            </a:r>
          </a:p>
          <a:p>
            <a:r>
              <a:rPr lang="en-CA" sz="1400" dirty="0"/>
              <a:t>↠ Meet with your council’s insurance representative.</a:t>
            </a:r>
          </a:p>
          <a:p>
            <a:r>
              <a:rPr lang="en-CA" sz="1400" dirty="0"/>
              <a:t>↠ Recruit at least one new member.</a:t>
            </a:r>
          </a:p>
        </p:txBody>
      </p:sp>
      <p:pic>
        <p:nvPicPr>
          <p:cNvPr id="8" name="Picture 7" descr="download.jpg"/>
          <p:cNvPicPr>
            <a:picLocks noChangeAspect="1"/>
          </p:cNvPicPr>
          <p:nvPr/>
        </p:nvPicPr>
        <p:blipFill>
          <a:blip r:embed="rId5"/>
          <a:stretch>
            <a:fillRect/>
          </a:stretch>
        </p:blipFill>
        <p:spPr>
          <a:xfrm>
            <a:off x="8302625" y="4808950"/>
            <a:ext cx="1376210" cy="1703231"/>
          </a:xfrm>
          <a:prstGeom prst="rect">
            <a:avLst/>
          </a:prstGeom>
        </p:spPr>
      </p:pic>
    </p:spTree>
  </p:cSld>
  <p:clrMapOvr>
    <a:masterClrMapping/>
  </p:clrMapOvr>
  <p:transition advTm="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9425" y="2730763"/>
            <a:ext cx="9755924" cy="1323439"/>
          </a:xfrm>
          <a:prstGeom prst="rect">
            <a:avLst/>
          </a:prstGeom>
        </p:spPr>
        <p:txBody>
          <a:bodyPr wrap="square">
            <a:spAutoFit/>
          </a:bodyPr>
          <a:lstStyle/>
          <a:p>
            <a:r>
              <a:rPr lang="en-CA" sz="2000" b="1" dirty="0"/>
              <a:t>Membership retention is every member’s responsibility. Personal follow-up is the most productive form of retention. If you notice your friend, neighbor or co-worker is not as involved in your council as he once was, a phone call, handwritten note or personal visit is recommended.</a:t>
            </a:r>
            <a:endParaRPr lang="en-CA" sz="2000" dirty="0"/>
          </a:p>
        </p:txBody>
      </p:sp>
      <p:pic>
        <p:nvPicPr>
          <p:cNvPr id="4" name="Picture 3" descr="download (1).png"/>
          <p:cNvPicPr>
            <a:picLocks noChangeAspect="1"/>
          </p:cNvPicPr>
          <p:nvPr/>
        </p:nvPicPr>
        <p:blipFill>
          <a:blip r:embed="rId2"/>
          <a:stretch>
            <a:fillRect/>
          </a:stretch>
        </p:blipFill>
        <p:spPr>
          <a:xfrm>
            <a:off x="169817" y="6074228"/>
            <a:ext cx="744583" cy="744583"/>
          </a:xfrm>
          <a:prstGeom prst="rect">
            <a:avLst/>
          </a:prstGeom>
        </p:spPr>
      </p:pic>
      <p:pic>
        <p:nvPicPr>
          <p:cNvPr id="15362" name="Picture 2" descr="Image result for a phone call follow up"/>
          <p:cNvPicPr>
            <a:picLocks noChangeAspect="1" noChangeArrowheads="1"/>
          </p:cNvPicPr>
          <p:nvPr/>
        </p:nvPicPr>
        <p:blipFill>
          <a:blip r:embed="rId3"/>
          <a:srcRect/>
          <a:stretch>
            <a:fillRect/>
          </a:stretch>
        </p:blipFill>
        <p:spPr bwMode="auto">
          <a:xfrm>
            <a:off x="508259" y="287383"/>
            <a:ext cx="3821370" cy="2084384"/>
          </a:xfrm>
          <a:prstGeom prst="rect">
            <a:avLst/>
          </a:prstGeom>
          <a:noFill/>
        </p:spPr>
      </p:pic>
      <p:sp>
        <p:nvSpPr>
          <p:cNvPr id="38913" name="Text Box 1"/>
          <p:cNvSpPr txBox="1">
            <a:spLocks noChangeArrowheads="1"/>
          </p:cNvSpPr>
          <p:nvPr/>
        </p:nvSpPr>
        <p:spPr bwMode="auto">
          <a:xfrm>
            <a:off x="5988324" y="382088"/>
            <a:ext cx="5585368" cy="19431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300"/>
              </a:spcAft>
              <a:buClrTx/>
              <a:buSzPts val="1200"/>
              <a:buFont typeface="Symbol" pitchFamily="18" charset="2"/>
              <a:buChar char="·"/>
              <a:tabLst/>
            </a:pPr>
            <a:r>
              <a:rPr kumimoji="0" lang="en-US" sz="1400" b="0" i="0" u="none" strike="noStrike" cap="none" normalizeH="0" baseline="0" dirty="0">
                <a:ln>
                  <a:noFill/>
                </a:ln>
                <a:solidFill>
                  <a:srgbClr val="222222"/>
                </a:solidFill>
                <a:effectLst/>
                <a:latin typeface="Arial" pitchFamily="34" charset="0"/>
                <a:cs typeface="Arial" pitchFamily="34" charset="0"/>
              </a:rPr>
              <a:t>Think of </a:t>
            </a:r>
            <a:r>
              <a:rPr kumimoji="0" lang="en-US" sz="1400" b="1" i="0" u="none" strike="noStrike" cap="none" normalizeH="0" baseline="0" dirty="0">
                <a:ln>
                  <a:noFill/>
                </a:ln>
                <a:solidFill>
                  <a:srgbClr val="222222"/>
                </a:solidFill>
                <a:effectLst/>
                <a:latin typeface="Arial" pitchFamily="34" charset="0"/>
                <a:cs typeface="Arial" pitchFamily="34" charset="0"/>
              </a:rPr>
              <a:t>what to say</a:t>
            </a:r>
            <a:r>
              <a:rPr kumimoji="0" lang="en-US" sz="1400" b="0" i="0" u="none" strike="noStrike" cap="none" normalizeH="0" baseline="0" dirty="0">
                <a:ln>
                  <a:noFill/>
                </a:ln>
                <a:solidFill>
                  <a:srgbClr val="222222"/>
                </a:solidFill>
                <a:effectLst/>
                <a:latin typeface="Arial" pitchFamily="34" charset="0"/>
                <a:cs typeface="Arial" pitchFamily="34" charset="0"/>
              </a:rPr>
              <a:t>. Before calling, think about some topics that you know </a:t>
            </a:r>
            <a:r>
              <a:rPr kumimoji="0" lang="en-US" sz="1400" b="0" i="0" u="none" strike="noStrike" cap="none" normalizeH="0" dirty="0">
                <a:ln>
                  <a:noFill/>
                </a:ln>
                <a:solidFill>
                  <a:srgbClr val="222222"/>
                </a:solidFill>
                <a:effectLst/>
                <a:latin typeface="Arial" pitchFamily="34" charset="0"/>
                <a:cs typeface="Arial" pitchFamily="34" charset="0"/>
              </a:rPr>
              <a:t> </a:t>
            </a:r>
            <a:r>
              <a:rPr kumimoji="0" lang="en-US" sz="1400" b="0" i="0" u="none" strike="noStrike" cap="none" normalizeH="0" baseline="0" dirty="0">
                <a:ln>
                  <a:noFill/>
                </a:ln>
                <a:solidFill>
                  <a:srgbClr val="222222"/>
                </a:solidFill>
                <a:effectLst/>
                <a:latin typeface="Arial" pitchFamily="34" charset="0"/>
                <a:cs typeface="Arial" pitchFamily="34" charset="0"/>
              </a:rPr>
              <a:t>interest him. ...</a:t>
            </a:r>
          </a:p>
          <a:p>
            <a:pPr marL="0" marR="0" lvl="0" indent="0" algn="l" defTabSz="914400" rtl="0" eaLnBrk="1" fontAlgn="base" latinLnBrk="0" hangingPunct="1">
              <a:lnSpc>
                <a:spcPct val="100000"/>
              </a:lnSpc>
              <a:spcBef>
                <a:spcPct val="0"/>
              </a:spcBef>
              <a:spcAft>
                <a:spcPts val="300"/>
              </a:spcAft>
              <a:buClrTx/>
              <a:buSzPts val="1200"/>
              <a:buFont typeface="Symbol" pitchFamily="18" charset="2"/>
              <a:buChar char="·"/>
              <a:tabLst/>
            </a:pPr>
            <a:r>
              <a:rPr kumimoji="0" lang="en-US" sz="1400" b="0" i="0" u="none" strike="noStrike" cap="none" normalizeH="0" baseline="0" dirty="0">
                <a:ln>
                  <a:noFill/>
                </a:ln>
                <a:solidFill>
                  <a:srgbClr val="222222"/>
                </a:solidFill>
                <a:effectLst/>
                <a:latin typeface="Arial" pitchFamily="34" charset="0"/>
                <a:cs typeface="Arial" pitchFamily="34" charset="0"/>
              </a:rPr>
              <a:t>Relax. Once you've planned a few things to </a:t>
            </a:r>
            <a:r>
              <a:rPr kumimoji="0" lang="en-US" sz="1400" b="1" i="0" u="none" strike="noStrike" cap="none" normalizeH="0" baseline="0" dirty="0">
                <a:ln>
                  <a:noFill/>
                </a:ln>
                <a:solidFill>
                  <a:srgbClr val="222222"/>
                </a:solidFill>
                <a:effectLst/>
                <a:latin typeface="Arial" pitchFamily="34" charset="0"/>
                <a:cs typeface="Arial" pitchFamily="34" charset="0"/>
              </a:rPr>
              <a:t>say</a:t>
            </a:r>
            <a:r>
              <a:rPr kumimoji="0" lang="en-US" sz="1400" b="0" i="0" u="none" strike="noStrike" cap="none" normalizeH="0" baseline="0" dirty="0">
                <a:ln>
                  <a:noFill/>
                </a:ln>
                <a:solidFill>
                  <a:srgbClr val="222222"/>
                </a:solidFill>
                <a:effectLst/>
                <a:latin typeface="Arial" pitchFamily="34" charset="0"/>
                <a:cs typeface="Arial" pitchFamily="34" charset="0"/>
              </a:rPr>
              <a:t>, take a few deep breaths. ...</a:t>
            </a:r>
          </a:p>
          <a:p>
            <a:pPr marL="0" marR="0" lvl="0" indent="0" algn="l" defTabSz="914400" rtl="0" eaLnBrk="1" fontAlgn="base" latinLnBrk="0" hangingPunct="1">
              <a:lnSpc>
                <a:spcPct val="100000"/>
              </a:lnSpc>
              <a:spcBef>
                <a:spcPct val="0"/>
              </a:spcBef>
              <a:spcAft>
                <a:spcPts val="300"/>
              </a:spcAft>
              <a:buClrTx/>
              <a:buSzPts val="1200"/>
              <a:buFont typeface="Symbol" pitchFamily="18" charset="2"/>
              <a:buChar char="·"/>
              <a:tabLst/>
            </a:pPr>
            <a:r>
              <a:rPr kumimoji="0" lang="en-US" sz="1400" b="0" i="0" u="none" strike="noStrike" cap="none" normalizeH="0" baseline="0" dirty="0">
                <a:ln>
                  <a:noFill/>
                </a:ln>
                <a:solidFill>
                  <a:srgbClr val="222222"/>
                </a:solidFill>
                <a:effectLst/>
                <a:latin typeface="Arial" pitchFamily="34" charset="0"/>
                <a:cs typeface="Arial" pitchFamily="34" charset="0"/>
              </a:rPr>
              <a:t>Find the right greeting. ...</a:t>
            </a:r>
          </a:p>
          <a:p>
            <a:pPr marL="0" marR="0" lvl="0" indent="0" algn="l" defTabSz="914400" rtl="0" eaLnBrk="1" fontAlgn="base" latinLnBrk="0" hangingPunct="1">
              <a:lnSpc>
                <a:spcPct val="100000"/>
              </a:lnSpc>
              <a:spcBef>
                <a:spcPct val="0"/>
              </a:spcBef>
              <a:spcAft>
                <a:spcPts val="300"/>
              </a:spcAft>
              <a:buClrTx/>
              <a:buSzPts val="1200"/>
              <a:buFont typeface="Symbol" pitchFamily="18" charset="2"/>
              <a:buChar char="·"/>
              <a:tabLst/>
            </a:pPr>
            <a:r>
              <a:rPr kumimoji="0" lang="en-US" sz="1400" b="0" i="0" u="none" strike="noStrike" cap="none" normalizeH="0" baseline="0" dirty="0">
                <a:ln>
                  <a:noFill/>
                </a:ln>
                <a:solidFill>
                  <a:srgbClr val="222222"/>
                </a:solidFill>
                <a:effectLst/>
                <a:latin typeface="Arial" pitchFamily="34" charset="0"/>
                <a:cs typeface="Arial" pitchFamily="34" charset="0"/>
              </a:rPr>
              <a:t>Ask engaging questions. ...</a:t>
            </a:r>
          </a:p>
          <a:p>
            <a:pPr marL="0" marR="0" lvl="0" indent="0" algn="l" defTabSz="914400" rtl="0" eaLnBrk="1" fontAlgn="base" latinLnBrk="0" hangingPunct="1">
              <a:lnSpc>
                <a:spcPct val="100000"/>
              </a:lnSpc>
              <a:spcBef>
                <a:spcPct val="0"/>
              </a:spcBef>
              <a:spcAft>
                <a:spcPts val="300"/>
              </a:spcAft>
              <a:buClrTx/>
              <a:buSzPts val="1200"/>
              <a:buFont typeface="Symbol" pitchFamily="18" charset="2"/>
              <a:buChar char="·"/>
              <a:tabLst/>
            </a:pPr>
            <a:r>
              <a:rPr kumimoji="0" lang="en-US" sz="1400" b="0" i="0" u="none" strike="noStrike" cap="none" normalizeH="0" baseline="0" dirty="0">
                <a:ln>
                  <a:noFill/>
                </a:ln>
                <a:solidFill>
                  <a:srgbClr val="222222"/>
                </a:solidFill>
                <a:effectLst/>
                <a:latin typeface="Arial" pitchFamily="34" charset="0"/>
                <a:cs typeface="Arial" pitchFamily="34" charset="0"/>
              </a:rPr>
              <a:t>Listen. ...</a:t>
            </a:r>
          </a:p>
          <a:p>
            <a:pPr marL="0" marR="0" lvl="0" indent="0" algn="l" defTabSz="914400" rtl="0" eaLnBrk="1" fontAlgn="base" latinLnBrk="0" hangingPunct="1">
              <a:lnSpc>
                <a:spcPct val="100000"/>
              </a:lnSpc>
              <a:spcBef>
                <a:spcPct val="0"/>
              </a:spcBef>
              <a:spcAft>
                <a:spcPts val="300"/>
              </a:spcAft>
              <a:buClrTx/>
              <a:buSzPts val="1200"/>
              <a:buFont typeface="Symbol" pitchFamily="18" charset="2"/>
              <a:buChar char="·"/>
              <a:tabLst/>
            </a:pPr>
            <a:r>
              <a:rPr kumimoji="0" lang="en-US" sz="1400" b="0" i="0" u="none" strike="noStrike" cap="none" normalizeH="0" baseline="0" dirty="0">
                <a:ln>
                  <a:noFill/>
                </a:ln>
                <a:solidFill>
                  <a:srgbClr val="222222"/>
                </a:solidFill>
                <a:effectLst/>
                <a:latin typeface="Arial" pitchFamily="34" charset="0"/>
                <a:cs typeface="Arial" pitchFamily="34" charset="0"/>
              </a:rPr>
              <a:t>Answer thoughtfully. ...</a:t>
            </a:r>
          </a:p>
          <a:p>
            <a:pPr marL="0" marR="0" lvl="0" indent="0" algn="l" defTabSz="914400" rtl="0" eaLnBrk="1" fontAlgn="base" latinLnBrk="0" hangingPunct="1">
              <a:lnSpc>
                <a:spcPct val="100000"/>
              </a:lnSpc>
              <a:spcBef>
                <a:spcPct val="0"/>
              </a:spcBef>
              <a:spcAft>
                <a:spcPts val="300"/>
              </a:spcAft>
              <a:buClrTx/>
              <a:buSzPts val="1200"/>
              <a:buFont typeface="Symbol" pitchFamily="18" charset="2"/>
              <a:buChar char="·"/>
              <a:tabLst/>
            </a:pPr>
            <a:r>
              <a:rPr kumimoji="0" lang="en-US" sz="1400" b="0" i="0" u="none" strike="noStrike" cap="none" normalizeH="0" baseline="0" dirty="0">
                <a:ln>
                  <a:noFill/>
                </a:ln>
                <a:solidFill>
                  <a:srgbClr val="222222"/>
                </a:solidFill>
                <a:effectLst/>
                <a:latin typeface="Arial" pitchFamily="34" charset="0"/>
                <a:cs typeface="Arial" pitchFamily="34" charset="0"/>
              </a:rPr>
              <a:t>Keep the call short</a:t>
            </a:r>
            <a:endParaRPr kumimoji="0" 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1034692" y="6320117"/>
            <a:ext cx="1331992"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Retention</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3363600" y="4046199"/>
            <a:ext cx="5024131" cy="461665"/>
          </a:xfrm>
          <a:prstGeom prst="rect">
            <a:avLst/>
          </a:prstGeom>
          <a:noFill/>
        </p:spPr>
        <p:txBody>
          <a:bodyPr wrap="none" lIns="91440" tIns="45720" rIns="91440" bIns="45720">
            <a:spAutoFit/>
          </a:bodyPr>
          <a:lstStyle/>
          <a:p>
            <a:pPr algn="ct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Wrong phone or no address</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4144256" y="4525279"/>
            <a:ext cx="3030638" cy="400110"/>
          </a:xfrm>
          <a:prstGeom prst="rect">
            <a:avLst/>
          </a:prstGeom>
          <a:solidFill>
            <a:srgbClr val="FF00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65760" lvl="0" indent="-256032" algn="ctr" defTabSz="914400">
              <a:spcBef>
                <a:spcPts val="400"/>
              </a:spcBef>
              <a:buClr>
                <a:schemeClr val="accent1"/>
              </a:buClr>
              <a:buSzPct val="68000"/>
              <a:buFont typeface="Wingdings 3"/>
              <a:buChar char=""/>
              <a:defRPr/>
            </a:pPr>
            <a:r>
              <a:rPr lang="en-CA" sz="2000" dirty="0"/>
              <a:t>SEARCH</a:t>
            </a:r>
            <a:r>
              <a:rPr lang="en-CA" sz="1600" dirty="0"/>
              <a:t> SOCIAL MEDIA</a:t>
            </a:r>
          </a:p>
        </p:txBody>
      </p:sp>
      <p:sp>
        <p:nvSpPr>
          <p:cNvPr id="9" name="Rectangle 8"/>
          <p:cNvSpPr/>
          <p:nvPr/>
        </p:nvSpPr>
        <p:spPr>
          <a:xfrm>
            <a:off x="655583" y="5080527"/>
            <a:ext cx="3612527" cy="400110"/>
          </a:xfrm>
          <a:prstGeom prst="rect">
            <a:avLst/>
          </a:prstGeom>
          <a:solidFill>
            <a:srgbClr val="FF00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65760" lvl="0" indent="-256032" algn="ctr" defTabSz="914400">
              <a:spcBef>
                <a:spcPts val="400"/>
              </a:spcBef>
              <a:buClr>
                <a:schemeClr val="accent1"/>
              </a:buClr>
              <a:buSzPct val="68000"/>
              <a:buFont typeface="Wingdings 3"/>
              <a:buChar char=""/>
              <a:defRPr/>
            </a:pPr>
            <a:r>
              <a:rPr lang="en-CA" sz="2000" dirty="0"/>
              <a:t>FACE BOOK-INSTAGRAM</a:t>
            </a:r>
          </a:p>
        </p:txBody>
      </p:sp>
      <p:sp>
        <p:nvSpPr>
          <p:cNvPr id="10" name="Rectangle 9"/>
          <p:cNvSpPr/>
          <p:nvPr/>
        </p:nvSpPr>
        <p:spPr>
          <a:xfrm>
            <a:off x="4804527" y="5079948"/>
            <a:ext cx="2875146" cy="400110"/>
          </a:xfrm>
          <a:prstGeom prst="rect">
            <a:avLst/>
          </a:prstGeom>
          <a:solidFill>
            <a:srgbClr val="FF00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65760" lvl="0" indent="-256032" algn="ctr" defTabSz="914400">
              <a:spcBef>
                <a:spcPts val="400"/>
              </a:spcBef>
              <a:buClr>
                <a:schemeClr val="accent1"/>
              </a:buClr>
              <a:buSzPct val="68000"/>
              <a:buFont typeface="Wingdings 3"/>
              <a:buChar char=""/>
              <a:defRPr/>
            </a:pPr>
            <a:r>
              <a:rPr lang="en-CA" sz="2000" dirty="0"/>
              <a:t>ASK YOUR PASTOR</a:t>
            </a:r>
          </a:p>
        </p:txBody>
      </p:sp>
      <p:sp>
        <p:nvSpPr>
          <p:cNvPr id="11" name="Rectangle 10"/>
          <p:cNvSpPr/>
          <p:nvPr/>
        </p:nvSpPr>
        <p:spPr>
          <a:xfrm>
            <a:off x="8837483" y="5119347"/>
            <a:ext cx="2985753" cy="400110"/>
          </a:xfrm>
          <a:prstGeom prst="rect">
            <a:avLst/>
          </a:prstGeom>
          <a:solidFill>
            <a:srgbClr val="FF00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65760" lvl="0" indent="-256032" algn="ctr" defTabSz="914400">
              <a:spcBef>
                <a:spcPts val="400"/>
              </a:spcBef>
              <a:buClr>
                <a:schemeClr val="accent1"/>
              </a:buClr>
              <a:buSzPct val="68000"/>
              <a:buFont typeface="Wingdings 3"/>
              <a:buChar char=""/>
              <a:defRPr/>
            </a:pPr>
            <a:r>
              <a:rPr lang="en-CA" sz="2000" dirty="0"/>
              <a:t>VISIT HIM AT HOME</a:t>
            </a:r>
          </a:p>
        </p:txBody>
      </p:sp>
      <p:pic>
        <p:nvPicPr>
          <p:cNvPr id="12" name="Picture 11" descr="download (1).jpg"/>
          <p:cNvPicPr>
            <a:picLocks noChangeAspect="1"/>
          </p:cNvPicPr>
          <p:nvPr/>
        </p:nvPicPr>
        <p:blipFill>
          <a:blip r:embed="rId4"/>
          <a:stretch>
            <a:fillRect/>
          </a:stretch>
        </p:blipFill>
        <p:spPr>
          <a:xfrm>
            <a:off x="2467779" y="5498006"/>
            <a:ext cx="1505566" cy="992801"/>
          </a:xfrm>
          <a:prstGeom prst="rect">
            <a:avLst/>
          </a:prstGeom>
        </p:spPr>
      </p:pic>
      <p:pic>
        <p:nvPicPr>
          <p:cNvPr id="13" name="Picture 10" descr="Image result for ask your priest"/>
          <p:cNvPicPr>
            <a:picLocks noChangeAspect="1" noChangeArrowheads="1"/>
          </p:cNvPicPr>
          <p:nvPr/>
        </p:nvPicPr>
        <p:blipFill>
          <a:blip r:embed="rId5"/>
          <a:srcRect/>
          <a:stretch>
            <a:fillRect/>
          </a:stretch>
        </p:blipFill>
        <p:spPr bwMode="auto">
          <a:xfrm>
            <a:off x="5673687" y="5560774"/>
            <a:ext cx="1487277" cy="1209090"/>
          </a:xfrm>
          <a:prstGeom prst="rect">
            <a:avLst/>
          </a:prstGeom>
          <a:noFill/>
        </p:spPr>
      </p:pic>
      <p:pic>
        <p:nvPicPr>
          <p:cNvPr id="14" name="Picture 13" descr="download (2).jpg"/>
          <p:cNvPicPr>
            <a:picLocks noChangeAspect="1"/>
          </p:cNvPicPr>
          <p:nvPr/>
        </p:nvPicPr>
        <p:blipFill>
          <a:blip r:embed="rId6"/>
          <a:stretch>
            <a:fillRect/>
          </a:stretch>
        </p:blipFill>
        <p:spPr>
          <a:xfrm>
            <a:off x="9979969" y="5567542"/>
            <a:ext cx="1125033" cy="1191305"/>
          </a:xfrm>
          <a:prstGeom prst="rect">
            <a:avLst/>
          </a:prstGeom>
        </p:spPr>
      </p:pic>
      <p:pic>
        <p:nvPicPr>
          <p:cNvPr id="15" name="Picture 14" descr="images (3).jpg"/>
          <p:cNvPicPr>
            <a:picLocks noChangeAspect="1"/>
          </p:cNvPicPr>
          <p:nvPr/>
        </p:nvPicPr>
        <p:blipFill>
          <a:blip r:embed="rId7"/>
          <a:stretch>
            <a:fillRect/>
          </a:stretch>
        </p:blipFill>
        <p:spPr>
          <a:xfrm>
            <a:off x="7766890" y="4440420"/>
            <a:ext cx="969486" cy="680087"/>
          </a:xfrm>
          <a:prstGeom prst="rect">
            <a:avLst/>
          </a:prstGeom>
        </p:spPr>
      </p:pic>
    </p:spTree>
  </p:cSld>
  <p:clrMapOvr>
    <a:masterClrMapping/>
  </p:clrMapOvr>
  <p:transition advTm="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5237" y="211381"/>
            <a:ext cx="10162902" cy="2246769"/>
          </a:xfrm>
          <a:prstGeom prst="rect">
            <a:avLst/>
          </a:prstGeom>
        </p:spPr>
        <p:txBody>
          <a:bodyPr wrap="square">
            <a:spAutoFit/>
          </a:bodyPr>
          <a:lstStyle/>
          <a:p>
            <a:pPr algn="ctr"/>
            <a:r>
              <a:rPr lang="en-CA" sz="2000" b="1" dirty="0">
                <a:solidFill>
                  <a:srgbClr val="FF0000"/>
                </a:solidFill>
              </a:rPr>
              <a:t>ONTARIO STATE KNIGHTS OF COLUMBUS RETENTION BILLING PROCEDURES</a:t>
            </a:r>
          </a:p>
          <a:p>
            <a:endParaRPr lang="en-CA" sz="2000" b="1" dirty="0"/>
          </a:p>
          <a:p>
            <a:r>
              <a:rPr lang="en-CA" sz="2000" dirty="0"/>
              <a:t>A vital and important part of the welfare of any Council is the collection of dues and per capita assessments from members. </a:t>
            </a:r>
          </a:p>
          <a:p>
            <a:endParaRPr lang="en-CA" sz="2000" dirty="0"/>
          </a:p>
          <a:p>
            <a:r>
              <a:rPr lang="en-CA" sz="2000" dirty="0"/>
              <a:t>The Grand Knight and the Trustees should, therefore, always be certain that the following </a:t>
            </a:r>
            <a:r>
              <a:rPr lang="en-CA" sz="2000" b="1" dirty="0"/>
              <a:t>Retention process is followed.</a:t>
            </a:r>
            <a:endParaRPr lang="en-CA" sz="2000" dirty="0"/>
          </a:p>
        </p:txBody>
      </p:sp>
      <p:pic>
        <p:nvPicPr>
          <p:cNvPr id="3" name="Picture 2" descr="download (1).png"/>
          <p:cNvPicPr>
            <a:picLocks noChangeAspect="1"/>
          </p:cNvPicPr>
          <p:nvPr/>
        </p:nvPicPr>
        <p:blipFill>
          <a:blip r:embed="rId2"/>
          <a:stretch>
            <a:fillRect/>
          </a:stretch>
        </p:blipFill>
        <p:spPr>
          <a:xfrm>
            <a:off x="169818" y="6087291"/>
            <a:ext cx="731520" cy="731520"/>
          </a:xfrm>
          <a:prstGeom prst="rect">
            <a:avLst/>
          </a:prstGeom>
        </p:spPr>
      </p:pic>
      <p:sp>
        <p:nvSpPr>
          <p:cNvPr id="4" name="Rectangle 3"/>
          <p:cNvSpPr/>
          <p:nvPr/>
        </p:nvSpPr>
        <p:spPr>
          <a:xfrm>
            <a:off x="1034692" y="6320117"/>
            <a:ext cx="1331992"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Retention</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2838362" y="2514857"/>
            <a:ext cx="655179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Financial Secretary</a:t>
            </a:r>
          </a:p>
        </p:txBody>
      </p:sp>
      <p:sp>
        <p:nvSpPr>
          <p:cNvPr id="6" name="Rectangle 5"/>
          <p:cNvSpPr/>
          <p:nvPr/>
        </p:nvSpPr>
        <p:spPr>
          <a:xfrm>
            <a:off x="1597446" y="3428465"/>
            <a:ext cx="8593156" cy="2246769"/>
          </a:xfrm>
          <a:prstGeom prst="rect">
            <a:avLst/>
          </a:prstGeom>
        </p:spPr>
        <p:txBody>
          <a:bodyPr wrap="square">
            <a:spAutoFit/>
          </a:bodyPr>
          <a:lstStyle/>
          <a:p>
            <a:r>
              <a:rPr lang="en-CA" sz="2800" b="1" dirty="0"/>
              <a:t>Please note that the financial Secretary should be using the Member Management</a:t>
            </a:r>
          </a:p>
          <a:p>
            <a:endParaRPr lang="en-CA" sz="2800" b="1" dirty="0"/>
          </a:p>
          <a:p>
            <a:r>
              <a:rPr lang="en-CA" sz="2800" dirty="0"/>
              <a:t>and Member Billing application, located in the secure Officers Online area of </a:t>
            </a:r>
            <a:r>
              <a:rPr lang="en-CA" sz="2800" b="1" dirty="0">
                <a:solidFill>
                  <a:srgbClr val="0070C0"/>
                </a:solidFill>
              </a:rPr>
              <a:t>www.kofc.org</a:t>
            </a:r>
            <a:r>
              <a:rPr lang="en-CA" sz="2800" dirty="0">
                <a:solidFill>
                  <a:srgbClr val="0070C0"/>
                </a:solidFill>
              </a:rPr>
              <a:t> </a:t>
            </a:r>
          </a:p>
        </p:txBody>
      </p:sp>
      <p:pic>
        <p:nvPicPr>
          <p:cNvPr id="7" name="Picture 6" descr="fs.png"/>
          <p:cNvPicPr>
            <a:picLocks noChangeAspect="1"/>
          </p:cNvPicPr>
          <p:nvPr/>
        </p:nvPicPr>
        <p:blipFill>
          <a:blip r:embed="rId3"/>
          <a:stretch>
            <a:fillRect/>
          </a:stretch>
        </p:blipFill>
        <p:spPr>
          <a:xfrm>
            <a:off x="9729262" y="2950923"/>
            <a:ext cx="1962150" cy="1962150"/>
          </a:xfrm>
          <a:prstGeom prst="rect">
            <a:avLst/>
          </a:prstGeom>
        </p:spPr>
      </p:pic>
    </p:spTree>
  </p:cSld>
  <p:clrMapOvr>
    <a:masterClrMapping/>
  </p:clrMapOvr>
  <p:transition advTm="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573" y="237044"/>
            <a:ext cx="11447311" cy="2246769"/>
          </a:xfrm>
          <a:prstGeom prst="rect">
            <a:avLst/>
          </a:prstGeom>
        </p:spPr>
        <p:txBody>
          <a:bodyPr wrap="square">
            <a:spAutoFit/>
          </a:bodyPr>
          <a:lstStyle/>
          <a:p>
            <a:r>
              <a:rPr lang="en-CA" sz="1400" dirty="0"/>
              <a:t>Councils Membership Growth will directly affect suspensions.</a:t>
            </a:r>
          </a:p>
          <a:p>
            <a:r>
              <a:rPr lang="en-CA" sz="1400" b="1" dirty="0"/>
              <a:t>Note: For every New Member Recruited, council will be allowed to suspend a member.</a:t>
            </a:r>
          </a:p>
          <a:p>
            <a:endParaRPr lang="en-CA" sz="1400" b="1" dirty="0"/>
          </a:p>
          <a:p>
            <a:r>
              <a:rPr lang="en-CA" sz="1400" dirty="0"/>
              <a:t>This process is to ensure councils longevity and growth.</a:t>
            </a:r>
          </a:p>
          <a:p>
            <a:r>
              <a:rPr lang="en-CA" sz="1400" b="1" dirty="0"/>
              <a:t>Financial Secretary: Instructions, recorded webinars, and help are available within the online </a:t>
            </a:r>
            <a:r>
              <a:rPr lang="en-CA" sz="1400" dirty="0"/>
              <a:t>application.</a:t>
            </a:r>
          </a:p>
          <a:p>
            <a:endParaRPr lang="en-CA" sz="1400" dirty="0"/>
          </a:p>
          <a:p>
            <a:r>
              <a:rPr lang="en-CA" sz="1400" dirty="0"/>
              <a:t>The Retention Committee should include but not limited to the Retention Chairman (indicated on form 365) the deputy Grand Knight, the Trustees, and the proposer if available.</a:t>
            </a:r>
          </a:p>
          <a:p>
            <a:endParaRPr lang="en-CA" sz="1400" b="1" dirty="0"/>
          </a:p>
          <a:p>
            <a:r>
              <a:rPr lang="en-CA" sz="1400" b="1" dirty="0"/>
              <a:t>Note: The Financial Secretary is not part of the Retention Committee.</a:t>
            </a:r>
            <a:endParaRPr lang="en-CA" sz="1400" dirty="0"/>
          </a:p>
        </p:txBody>
      </p:sp>
      <p:pic>
        <p:nvPicPr>
          <p:cNvPr id="3" name="Picture 2" descr="download (1).png"/>
          <p:cNvPicPr>
            <a:picLocks noChangeAspect="1"/>
          </p:cNvPicPr>
          <p:nvPr/>
        </p:nvPicPr>
        <p:blipFill>
          <a:blip r:embed="rId2"/>
          <a:stretch>
            <a:fillRect/>
          </a:stretch>
        </p:blipFill>
        <p:spPr>
          <a:xfrm>
            <a:off x="169818" y="6074228"/>
            <a:ext cx="731520" cy="731520"/>
          </a:xfrm>
          <a:prstGeom prst="rect">
            <a:avLst/>
          </a:prstGeom>
        </p:spPr>
      </p:pic>
      <p:sp>
        <p:nvSpPr>
          <p:cNvPr id="4" name="Rectangle 3"/>
          <p:cNvSpPr/>
          <p:nvPr/>
        </p:nvSpPr>
        <p:spPr>
          <a:xfrm>
            <a:off x="1034692" y="6320117"/>
            <a:ext cx="1331992"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Retention</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22890" y="2757396"/>
            <a:ext cx="9953896" cy="1169551"/>
          </a:xfrm>
          <a:prstGeom prst="rect">
            <a:avLst/>
          </a:prstGeom>
        </p:spPr>
        <p:txBody>
          <a:bodyPr wrap="square">
            <a:spAutoFit/>
          </a:bodyPr>
          <a:lstStyle/>
          <a:p>
            <a:r>
              <a:rPr lang="en-CA" sz="1400" dirty="0"/>
              <a:t>1. The Financial Secretary mails the membership bill </a:t>
            </a:r>
            <a:r>
              <a:rPr lang="en-CA" sz="1400" b="1" dirty="0"/>
              <a:t>“First Notice” 15 days before the billing period</a:t>
            </a:r>
          </a:p>
          <a:p>
            <a:r>
              <a:rPr lang="en-CA" sz="1400" dirty="0"/>
              <a:t>Jan 1 to each member.</a:t>
            </a:r>
          </a:p>
          <a:p>
            <a:endParaRPr lang="en-CA" sz="1400" dirty="0"/>
          </a:p>
          <a:p>
            <a:r>
              <a:rPr lang="en-CA" sz="1400" dirty="0"/>
              <a:t>2. If payment is not received within 30 days of billing period (Jan1 – Jan 31), the Financial Secretary</a:t>
            </a:r>
          </a:p>
          <a:p>
            <a:r>
              <a:rPr lang="en-CA" sz="1400" dirty="0"/>
              <a:t>will provide a list of delinquent members to the Grand Knight and Retention Committee. </a:t>
            </a:r>
          </a:p>
        </p:txBody>
      </p:sp>
      <p:sp>
        <p:nvSpPr>
          <p:cNvPr id="6" name="Rectangle 5"/>
          <p:cNvSpPr/>
          <p:nvPr/>
        </p:nvSpPr>
        <p:spPr>
          <a:xfrm>
            <a:off x="2272473" y="2448441"/>
            <a:ext cx="1250662" cy="30777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First Notice</a:t>
            </a:r>
            <a:endParaRPr lang="en-US" sz="1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418642" y="3895135"/>
            <a:ext cx="10884664" cy="2031325"/>
          </a:xfrm>
          <a:prstGeom prst="rect">
            <a:avLst/>
          </a:prstGeom>
        </p:spPr>
        <p:txBody>
          <a:bodyPr wrap="square">
            <a:spAutoFit/>
          </a:bodyPr>
          <a:lstStyle/>
          <a:p>
            <a:r>
              <a:rPr lang="en-CA" sz="1400" dirty="0"/>
              <a:t>3. 30 days after mailing of the KA1, the Grand Knight will submit form SO 47 and Form SO 48 to the District Deputy for his review, approval or denial. The District Deputy will then forward the SO 47 and SO 48 to the Ontario State Retention Director.</a:t>
            </a:r>
          </a:p>
          <a:p>
            <a:endParaRPr lang="en-CA" sz="1400" dirty="0"/>
          </a:p>
          <a:p>
            <a:r>
              <a:rPr lang="en-CA" sz="1400" dirty="0"/>
              <a:t>4. Upon receiving the SO 48, the State Retention Director will review the form and supporting documents and return the results of his findings to the District Deputy whether approved or denied submitting of form 1845. 60-day Retention Period. </a:t>
            </a:r>
          </a:p>
          <a:p>
            <a:endParaRPr lang="en-CA" sz="1400" dirty="0"/>
          </a:p>
          <a:p>
            <a:r>
              <a:rPr lang="en-CA" sz="1400" dirty="0"/>
              <a:t>The State Deputy will mail a letter to each member from the SO 48's assisting the Councils in their retention efforts.</a:t>
            </a:r>
          </a:p>
        </p:txBody>
      </p:sp>
    </p:spTree>
  </p:cSld>
  <p:clrMapOvr>
    <a:masterClrMapping/>
  </p:clrMapOvr>
  <p:transition advTm="0"/>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30723</TotalTime>
  <Words>1676</Words>
  <Application>Microsoft Office PowerPoint</Application>
  <PresentationFormat>Widescreen</PresentationFormat>
  <Paragraphs>171</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Lucida Sans Unicode</vt:lpstr>
      <vt:lpstr>Symbol</vt:lpstr>
      <vt:lpstr>Verdana</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Retention training</dc:title>
  <dc:creator>bj harrison</dc:creator>
  <cp:lastModifiedBy>Denis La Salle</cp:lastModifiedBy>
  <cp:revision>154</cp:revision>
  <dcterms:created xsi:type="dcterms:W3CDTF">2018-05-14T14:26:36Z</dcterms:created>
  <dcterms:modified xsi:type="dcterms:W3CDTF">2019-07-03T16:07:33Z</dcterms:modified>
</cp:coreProperties>
</file>